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_rels/presentation.xml.rels" ContentType="application/vnd.openxmlformats-package.relationships+xml"/>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0.png" ContentType="image/png"/>
  <Override PartName="/ppt/media/image39.png" ContentType="image/png"/>
  <Override PartName="/ppt/media/image9.png" ContentType="image/png"/>
  <Override PartName="/ppt/media/image86.png" ContentType="image/png"/>
  <Override PartName="/ppt/media/image13.png" ContentType="image/png"/>
  <Override PartName="/ppt/media/image1.png" ContentType="image/png"/>
  <Override PartName="/ppt/media/image38.png" ContentType="image/png"/>
  <Override PartName="/ppt/media/image8.png" ContentType="image/png"/>
  <Override PartName="/ppt/media/image85.png" ContentType="image/png"/>
  <Override PartName="/ppt/media/image49.png" ContentType="image/png"/>
  <Override PartName="/ppt/media/image12.png" ContentType="image/png"/>
  <Override PartName="/ppt/media/image109.png" ContentType="image/png"/>
  <Override PartName="/ppt/media/image37.png" ContentType="image/png"/>
  <Override PartName="/ppt/media/image7.png" ContentType="image/png"/>
  <Override PartName="/ppt/media/image19.png" ContentType="image/png"/>
  <Override PartName="/ppt/media/image84.png" ContentType="image/png"/>
  <Override PartName="/ppt/media/image48.png" ContentType="image/png"/>
  <Override PartName="/ppt/media/image11.png" ContentType="image/png"/>
  <Override PartName="/ppt/media/image108.png" ContentType="image/png"/>
  <Override PartName="/ppt/media/image36.png" ContentType="image/png"/>
  <Override PartName="/ppt/media/image6.png" ContentType="image/png"/>
  <Override PartName="/ppt/media/image18.png" ContentType="image/png"/>
  <Override PartName="/ppt/media/image83.png" ContentType="image/png"/>
  <Override PartName="/ppt/media/image29.png" ContentType="image/png"/>
  <Override PartName="/ppt/media/image94.png" ContentType="image/png"/>
  <Override PartName="/ppt/media/image47.png" ContentType="image/png"/>
  <Override PartName="/ppt/media/image10.png" ContentType="image/png"/>
  <Override PartName="/ppt/media/image107.png" ContentType="image/png"/>
  <Override PartName="/ppt/media/image35.png" ContentType="image/png"/>
  <Override PartName="/ppt/media/image5.png" ContentType="image/png"/>
  <Override PartName="/ppt/media/image17.png" ContentType="image/png"/>
  <Override PartName="/ppt/media/image82.png" ContentType="image/png"/>
  <Override PartName="/ppt/media/image28.png" ContentType="image/png"/>
  <Override PartName="/ppt/media/image93.png" ContentType="image/png"/>
  <Override PartName="/ppt/media/image34.png" ContentType="image/png"/>
  <Override PartName="/ppt/media/image4.png" ContentType="image/png"/>
  <Override PartName="/ppt/media/image16.png" ContentType="image/png"/>
  <Override PartName="/ppt/media/image81.png" ContentType="image/png"/>
  <Override PartName="/ppt/media/image67.png" ContentType="image/png"/>
  <Override PartName="/ppt/media/image68.png" ContentType="image/png"/>
  <Override PartName="/ppt/media/image31.png" ContentType="image/png"/>
  <Override PartName="/ppt/media/image70.png" ContentType="image/png"/>
  <Override PartName="/ppt/media/image69.png" ContentType="image/png"/>
  <Override PartName="/ppt/media/image32.png" ContentType="image/png"/>
  <Override PartName="/ppt/media/image71.png" ContentType="image/png"/>
  <Override PartName="/ppt/media/image72.png" ContentType="image/png"/>
  <Override PartName="/ppt/media/image73.png" ContentType="image/png"/>
  <Override PartName="/ppt/media/image74.png" ContentType="image/png"/>
  <Override PartName="/ppt/media/image75.png" ContentType="image/png"/>
  <Override PartName="/ppt/media/image76.png" ContentType="image/png"/>
  <Override PartName="/ppt/media/image77.png" ContentType="image/png"/>
  <Override PartName="/ppt/media/image78.png" ContentType="image/png"/>
  <Override PartName="/ppt/media/image87.png" ContentType="image/png"/>
  <Override PartName="/ppt/media/image88.png" ContentType="image/png"/>
  <Override PartName="/ppt/media/image89.png" ContentType="image/png"/>
  <Override PartName="/ppt/media/image111.png" ContentType="image/png"/>
  <Override PartName="/ppt/media/image97.png" ContentType="image/png"/>
  <Override PartName="/ppt/media/image104.png" ContentType="image/png"/>
  <Override PartName="/ppt/media/image60.png" ContentType="image/png"/>
  <Override PartName="/ppt/media/image106.png" ContentType="image/png"/>
  <Override PartName="/ppt/media/image99.png" ContentType="image/png"/>
  <Override PartName="/ppt/media/image62.png" ContentType="image/png"/>
  <Override PartName="/ppt/media/image105.png" ContentType="image/png"/>
  <Override PartName="/ppt/media/image98.png" ContentType="image/png"/>
  <Override PartName="/ppt/media/image61.png" ContentType="image/png"/>
  <Override PartName="/ppt/media/image103.png" ContentType="image/png"/>
  <Override PartName="/ppt/media/image96.png" ContentType="image/png"/>
  <Override PartName="/ppt/media/image102.png" ContentType="image/png"/>
  <Override PartName="/ppt/media/image95.png" ContentType="image/png"/>
  <Override PartName="/ppt/media/image79.png" ContentType="image/png"/>
  <Override PartName="/ppt/media/image101.png" ContentType="image/png"/>
  <Override PartName="/ppt/media/image100.wmf" ContentType="image/x-wmf"/>
  <Override PartName="/ppt/media/image66.png" ContentType="image/png"/>
  <Override PartName="/ppt/media/image65.png" ContentType="image/png"/>
  <Override PartName="/ppt/media/image64.png" ContentType="image/png"/>
  <Override PartName="/ppt/media/image63.png" ContentType="image/png"/>
  <Override PartName="/ppt/media/image23.png" ContentType="image/png"/>
  <Override PartName="/ppt/media/image22.png" ContentType="image/png"/>
  <Override PartName="/ppt/media/image59.png" ContentType="image/png"/>
  <Override PartName="/ppt/media/image110.png" ContentType="image/png"/>
  <Override PartName="/ppt/media/image24.png" ContentType="image/png"/>
  <Override PartName="/ppt/media/image21.png" ContentType="image/png"/>
  <Override PartName="/ppt/media/image58.png" ContentType="image/png"/>
  <Override PartName="/ppt/media/image20.png" ContentType="image/png"/>
  <Override PartName="/ppt/media/image57.png" ContentType="image/png"/>
  <Override PartName="/ppt/media/image25.png" ContentType="image/png"/>
  <Override PartName="/ppt/media/image90.png" ContentType="image/png"/>
  <Override PartName="/ppt/media/image2.png" ContentType="image/png"/>
  <Override PartName="/ppt/media/image14.png" ContentType="image/png"/>
  <Override PartName="/ppt/media/image91.png" ContentType="image/png"/>
  <Override PartName="/ppt/media/image26.png" ContentType="image/png"/>
  <Override PartName="/ppt/media/image15.png" ContentType="image/png"/>
  <Override PartName="/ppt/media/image80.png" ContentType="image/png"/>
  <Override PartName="/ppt/media/image3.png" ContentType="image/png"/>
  <Override PartName="/ppt/media/image33.png" ContentType="image/png"/>
  <Override PartName="/ppt/media/image92.png" ContentType="image/png"/>
  <Override PartName="/ppt/media/image27.png" ContentType="image/png"/>
  <Override PartName="/ppt/slideLayouts/_rels/slideLayout34.xml.rels" ContentType="application/vnd.openxmlformats-package.relationships+xml"/>
  <Override PartName="/ppt/slideLayouts/_rels/slideLayout49.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48.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35.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7.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47.xml.rels" ContentType="application/vnd.openxmlformats-package.relationships+xml"/>
  <Override PartName="/ppt/slideLayouts/_rels/slideLayout63.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xml.rels" ContentType="application/vnd.openxmlformats-package.relationships+xml"/>
  <Override PartName="/ppt/slideLayouts/_rels/slideLayout41.xml.rels" ContentType="application/vnd.openxmlformats-package.relationships+xml"/>
  <Override PartName="/ppt/slideLayouts/_rels/slideLayout50.xml.rels" ContentType="application/vnd.openxmlformats-package.relationships+xml"/>
  <Override PartName="/ppt/slideLayouts/_rels/slideLayout4.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5.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53.xml.rels" ContentType="application/vnd.openxmlformats-package.relationships+xml"/>
  <Override PartName="/ppt/slideLayouts/_rels/slideLayout62.xml.rels" ContentType="application/vnd.openxmlformats-package.relationships+xml"/>
  <Override PartName="/ppt/slideLayouts/_rels/slideLayout46.xml.rels" ContentType="application/vnd.openxmlformats-package.relationships+xml"/>
  <Override PartName="/ppt/slideLayouts/_rels/slideLayout52.xml.rels" ContentType="application/vnd.openxmlformats-package.relationships+xml"/>
  <Override PartName="/ppt/slideLayouts/_rels/slideLayout76.xml.rels" ContentType="application/vnd.openxmlformats-package.relationships+xml"/>
  <Override PartName="/ppt/slideLayouts/_rels/slideLayout38.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6.xml.rels" ContentType="application/vnd.openxmlformats-package.relationships+xml"/>
  <Override PartName="/ppt/slideLayouts/_rels/slideLayout81.xml.rels" ContentType="application/vnd.openxmlformats-package.relationships+xml"/>
  <Override PartName="/ppt/slideLayouts/_rels/slideLayout65.xml.rels" ContentType="application/vnd.openxmlformats-package.relationships+xml"/>
  <Override PartName="/ppt/slideLayouts/_rels/slideLayout74.xml.rels" ContentType="application/vnd.openxmlformats-package.relationships+xml"/>
  <Override PartName="/ppt/slideLayouts/_rels/slideLayout58.xml.rels" ContentType="application/vnd.openxmlformats-package.relationships+xml"/>
  <Override PartName="/ppt/slideLayouts/_rels/slideLayout82.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75.xml.rels" ContentType="application/vnd.openxmlformats-package.relationships+xml"/>
  <Override PartName="/ppt/slideLayouts/_rels/slideLayout80.xml.rels" ContentType="application/vnd.openxmlformats-package.relationships+xml"/>
  <Override PartName="/ppt/slideLayouts/_rels/slideLayout64.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78.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77.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25.xml.rels" ContentType="application/vnd.openxmlformats-package.relationships+xml"/>
  <Override PartName="/ppt/slideLayouts/_rels/slideLayout59.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66.xml.rels" ContentType="application/vnd.openxmlformats-package.relationships+xml"/>
  <Override PartName="/ppt/slideLayouts/_rels/slideLayout70.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slideLayouts/slideLayout1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28.xml" ContentType="application/vnd.openxmlformats-officedocument.presentationml.slideLayout+xml"/>
  <Override PartName="/ppt/slideLayouts/slideLayout70.xml" ContentType="application/vnd.openxmlformats-officedocument.presentationml.slideLayout+xml"/>
  <Override PartName="/ppt/slideLayouts/slideLayout65.xml" ContentType="application/vnd.openxmlformats-officedocument.presentationml.slideLayout+xml"/>
  <Override PartName="/ppt/slideLayouts/slideLayout29.xml" ContentType="application/vnd.openxmlformats-officedocument.presentationml.slideLayout+xml"/>
  <Override PartName="/ppt/slideLayouts/slideLayout71.xml" ContentType="application/vnd.openxmlformats-officedocument.presentationml.slideLayout+xml"/>
  <Override PartName="/ppt/slideLayouts/slideLayout66.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79.xml" ContentType="application/vnd.openxmlformats-officedocument.presentationml.slideLayout+xml"/>
  <Override PartName="/ppt/slideLayouts/slideLayout67.xml" ContentType="application/vnd.openxmlformats-officedocument.presentationml.slideLayout+xml"/>
  <Override PartName="/ppt/slideLayouts/slideLayout30.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69.xml" ContentType="application/vnd.openxmlformats-officedocument.presentationml.slideLayout+xml"/>
  <Override PartName="/ppt/slideLayouts/slideLayout32.xml" ContentType="application/vnd.openxmlformats-officedocument.presentationml.slideLayout+xml"/>
  <Override PartName="/ppt/slideLayouts/slideLayout68.xml" ContentType="application/vnd.openxmlformats-officedocument.presentationml.slideLayout+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7.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3.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s/slide56.xml" ContentType="application/vnd.openxmlformats-officedocument.presentationml.slide+xml"/>
  <Override PartName="/ppt/slides/slide55.xml" ContentType="application/vnd.openxmlformats-officedocument.presentationml.slide+xml"/>
  <Override PartName="/ppt/slides/slide47.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61.xml" ContentType="application/vnd.openxmlformats-officedocument.presentationml.slide+xml"/>
  <Override PartName="/ppt/slides/slide19.xml" ContentType="application/vnd.openxmlformats-officedocument.presentationml.slide+xml"/>
  <Override PartName="/ppt/slides/slide24.xml" ContentType="application/vnd.openxmlformats-officedocument.presentationml.slide+xml"/>
  <Override PartName="/ppt/slides/slide59.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58.xml" ContentType="application/vnd.openxmlformats-officedocument.presentationml.slide+xml"/>
  <Override PartName="/ppt/slides/slide21.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_rels/slide53.xml.rels" ContentType="application/vnd.openxmlformats-package.relationships+xml"/>
  <Override PartName="/ppt/slides/_rels/slide4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36.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2.xml.rels" ContentType="application/vnd.openxmlformats-package.relationships+xml"/>
  <Override PartName="/ppt/slides/_rels/slide48.xml.rels" ContentType="application/vnd.openxmlformats-package.relationships+xml"/>
  <Override PartName="/ppt/slides/_rels/slide55.xml.rels" ContentType="application/vnd.openxmlformats-package.relationships+xml"/>
  <Override PartName="/ppt/slides/_rels/slide40.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50.xml.rels" ContentType="application/vnd.openxmlformats-package.relationships+xml"/>
  <Override PartName="/ppt/slides/_rels/slide34.xml.rels" ContentType="application/vnd.openxmlformats-package.relationships+xml"/>
  <Override PartName="/ppt/slides/_rels/slide49.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47.xml.rels" ContentType="application/vnd.openxmlformats-package.relationships+xml"/>
  <Override PartName="/ppt/slides/_rels/slide54.xml.rels" ContentType="application/vnd.openxmlformats-package.relationships+xml"/>
  <Override PartName="/ppt/slides/_rels/slide4.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52.xml.rels" ContentType="application/vnd.openxmlformats-package.relationships+xml"/>
  <Override PartName="/ppt/slides/_rels/slide14.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8.xml.rels" ContentType="application/vnd.openxmlformats-package.relationships+xml"/>
  <Override PartName="/ppt/slides/_rels/slide45.xml.rels" ContentType="application/vnd.openxmlformats-package.relationships+xml"/>
  <Override PartName="/ppt/slides/_rels/slide28.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25.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32.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10.xml.rels" ContentType="application/vnd.openxmlformats-package.relationships+xml"/>
  <Override PartName="/ppt/slides/_rels/slide59.xml.rels" ContentType="application/vnd.openxmlformats-package.relationships+xml"/>
  <Override PartName="/ppt/slides/_rels/slide23.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58.xml.rels" ContentType="application/vnd.openxmlformats-package.relationships+xml"/>
  <Override PartName="/ppt/slides/slide6.xml" ContentType="application/vnd.openxmlformats-officedocument.presentationml.slide+xml"/>
  <Override PartName="/ppt/slides/slide1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Lst>
  <p:sldSz cx="10080625" cy="567055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Relationship Id="rId56" Type="http://schemas.openxmlformats.org/officeDocument/2006/relationships/slide" Target="slides/slide48.xml"/><Relationship Id="rId57" Type="http://schemas.openxmlformats.org/officeDocument/2006/relationships/slide" Target="slides/slide49.xml"/><Relationship Id="rId58" Type="http://schemas.openxmlformats.org/officeDocument/2006/relationships/slide" Target="slides/slide50.xml"/><Relationship Id="rId59" Type="http://schemas.openxmlformats.org/officeDocument/2006/relationships/slide" Target="slides/slide51.xml"/><Relationship Id="rId60" Type="http://schemas.openxmlformats.org/officeDocument/2006/relationships/slide" Target="slides/slide52.xml"/><Relationship Id="rId61" Type="http://schemas.openxmlformats.org/officeDocument/2006/relationships/slide" Target="slides/slide53.xml"/><Relationship Id="rId62" Type="http://schemas.openxmlformats.org/officeDocument/2006/relationships/slide" Target="slides/slide54.xml"/><Relationship Id="rId63" Type="http://schemas.openxmlformats.org/officeDocument/2006/relationships/slide" Target="slides/slide55.xml"/><Relationship Id="rId64" Type="http://schemas.openxmlformats.org/officeDocument/2006/relationships/slide" Target="slides/slide56.xml"/><Relationship Id="rId65" Type="http://schemas.openxmlformats.org/officeDocument/2006/relationships/slide" Target="slides/slide57.xml"/><Relationship Id="rId66" Type="http://schemas.openxmlformats.org/officeDocument/2006/relationships/slide" Target="slides/slide58.xml"/><Relationship Id="rId67" Type="http://schemas.openxmlformats.org/officeDocument/2006/relationships/slide" Target="slides/slide59.xml"/><Relationship Id="rId68" Type="http://schemas.openxmlformats.org/officeDocument/2006/relationships/slide" Target="slides/slide60.xml"/><Relationship Id="rId69" Type="http://schemas.openxmlformats.org/officeDocument/2006/relationships/slide" Target="slides/slide61.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5"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26"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8"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29"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30"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31"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33"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34"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35"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36"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37"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38"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43" name="PlaceHolder 2"/>
          <p:cNvSpPr>
            <a:spLocks noGrp="1"/>
          </p:cNvSpPr>
          <p:nvPr>
            <p:ph type="subTitle"/>
          </p:nvPr>
        </p:nvSpPr>
        <p:spPr>
          <a:xfrm>
            <a:off x="504000" y="1326600"/>
            <a:ext cx="9072000" cy="3288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45"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47"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48"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504000" y="226080"/>
            <a:ext cx="9072000" cy="43884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52"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53"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54"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4" name="PlaceHolder 2"/>
          <p:cNvSpPr>
            <a:spLocks noGrp="1"/>
          </p:cNvSpPr>
          <p:nvPr>
            <p:ph type="subTitle"/>
          </p:nvPr>
        </p:nvSpPr>
        <p:spPr>
          <a:xfrm>
            <a:off x="504000" y="1326600"/>
            <a:ext cx="9072000" cy="3288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56"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57"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58"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60"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61"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62"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64"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65"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67"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68"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69"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70"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72"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73"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74"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75"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76"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77"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1"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82" name="PlaceHolder 2"/>
          <p:cNvSpPr>
            <a:spLocks noGrp="1"/>
          </p:cNvSpPr>
          <p:nvPr>
            <p:ph type="subTitle"/>
          </p:nvPr>
        </p:nvSpPr>
        <p:spPr>
          <a:xfrm>
            <a:off x="504000" y="1326600"/>
            <a:ext cx="9072000" cy="3288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84"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86"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87"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8"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6"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9" name="PlaceHolder 1"/>
          <p:cNvSpPr>
            <a:spLocks noGrp="1"/>
          </p:cNvSpPr>
          <p:nvPr>
            <p:ph type="subTitle"/>
          </p:nvPr>
        </p:nvSpPr>
        <p:spPr>
          <a:xfrm>
            <a:off x="504000" y="226080"/>
            <a:ext cx="9072000" cy="43884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91"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92"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93"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95"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96"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97"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99"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00"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101"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03"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104"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06"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07"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108"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109"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11"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112"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113"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114"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115"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116"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1"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22" name="PlaceHolder 2"/>
          <p:cNvSpPr>
            <a:spLocks noGrp="1"/>
          </p:cNvSpPr>
          <p:nvPr>
            <p:ph type="subTitle"/>
          </p:nvPr>
        </p:nvSpPr>
        <p:spPr>
          <a:xfrm>
            <a:off x="504000" y="1326600"/>
            <a:ext cx="9072000" cy="3288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24"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8"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9"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26"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127"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8"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9" name="PlaceHolder 1"/>
          <p:cNvSpPr>
            <a:spLocks noGrp="1"/>
          </p:cNvSpPr>
          <p:nvPr>
            <p:ph type="subTitle"/>
          </p:nvPr>
        </p:nvSpPr>
        <p:spPr>
          <a:xfrm>
            <a:off x="504000" y="226080"/>
            <a:ext cx="9072000" cy="43884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31"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32"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133"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35"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136"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137"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39"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40"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141"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43"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144"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46"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47"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148"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149"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51"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152"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153"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154"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155"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156"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9"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60" name="PlaceHolder 2"/>
          <p:cNvSpPr>
            <a:spLocks noGrp="1"/>
          </p:cNvSpPr>
          <p:nvPr>
            <p:ph type="subTitle"/>
          </p:nvPr>
        </p:nvSpPr>
        <p:spPr>
          <a:xfrm>
            <a:off x="504000" y="1326600"/>
            <a:ext cx="9072000" cy="3288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62"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64"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165"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6"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7" name="PlaceHolder 1"/>
          <p:cNvSpPr>
            <a:spLocks noGrp="1"/>
          </p:cNvSpPr>
          <p:nvPr>
            <p:ph type="subTitle"/>
          </p:nvPr>
        </p:nvSpPr>
        <p:spPr>
          <a:xfrm>
            <a:off x="504000" y="226080"/>
            <a:ext cx="9072000" cy="43884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69"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70"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171"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73"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174"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175"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77"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78"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179"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81"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182"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84"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85"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186"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187"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504000" y="226080"/>
            <a:ext cx="9072000" cy="43884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89"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190"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191"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192"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193"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194"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7"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98" name="PlaceHolder 2"/>
          <p:cNvSpPr>
            <a:spLocks noGrp="1"/>
          </p:cNvSpPr>
          <p:nvPr>
            <p:ph type="subTitle"/>
          </p:nvPr>
        </p:nvSpPr>
        <p:spPr>
          <a:xfrm>
            <a:off x="504000" y="1326600"/>
            <a:ext cx="9072000" cy="3288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00"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02"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203"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4"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5" name="PlaceHolder 1"/>
          <p:cNvSpPr>
            <a:spLocks noGrp="1"/>
          </p:cNvSpPr>
          <p:nvPr>
            <p:ph type="subTitle"/>
          </p:nvPr>
        </p:nvSpPr>
        <p:spPr>
          <a:xfrm>
            <a:off x="504000" y="226080"/>
            <a:ext cx="9072000" cy="43884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07"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208"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209"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11"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212"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213"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15"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216"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217"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3"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4"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15"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19"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220"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22"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223"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224"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225"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27"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228"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229"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230"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231"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232"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7"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38" name="PlaceHolder 2"/>
          <p:cNvSpPr>
            <a:spLocks noGrp="1"/>
          </p:cNvSpPr>
          <p:nvPr>
            <p:ph type="subTitle"/>
          </p:nvPr>
        </p:nvSpPr>
        <p:spPr>
          <a:xfrm>
            <a:off x="504000" y="1326600"/>
            <a:ext cx="9072000" cy="3288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40"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42"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243"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4"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5" name="PlaceHolder 1"/>
          <p:cNvSpPr>
            <a:spLocks noGrp="1"/>
          </p:cNvSpPr>
          <p:nvPr>
            <p:ph type="subTitle"/>
          </p:nvPr>
        </p:nvSpPr>
        <p:spPr>
          <a:xfrm>
            <a:off x="504000" y="226080"/>
            <a:ext cx="9072000" cy="43884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47"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248"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249"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7"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18"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19"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51"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252"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253"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55"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256"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257"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59"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260"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62"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263"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264"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265"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67"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268"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269"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270"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271"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272"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1"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22"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23"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5.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6.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7.pn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0" name="" descr=""/>
          <p:cNvPicPr/>
          <p:nvPr/>
        </p:nvPicPr>
        <p:blipFill>
          <a:blip r:embed="rId2"/>
          <a:stretch/>
        </p:blipFill>
        <p:spPr>
          <a:xfrm>
            <a:off x="0" y="0"/>
            <a:ext cx="10080360" cy="5664600"/>
          </a:xfrm>
          <a:prstGeom prst="rect">
            <a:avLst/>
          </a:prstGeom>
          <a:ln>
            <a:noFill/>
          </a:ln>
        </p:spPr>
      </p:pic>
      <p:sp>
        <p:nvSpPr>
          <p:cNvPr id="1" name="PlaceHolder 1"/>
          <p:cNvSpPr>
            <a:spLocks noGrp="1"/>
          </p:cNvSpPr>
          <p:nvPr>
            <p:ph type="title"/>
          </p:nvPr>
        </p:nvSpPr>
        <p:spPr>
          <a:xfrm>
            <a:off x="504000" y="226080"/>
            <a:ext cx="9072000" cy="94644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 name="PlaceHolder 2"/>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 name="" descr=""/>
          <p:cNvPicPr/>
          <p:nvPr/>
        </p:nvPicPr>
        <p:blipFill>
          <a:blip r:embed="rId2"/>
          <a:stretch/>
        </p:blipFill>
        <p:spPr>
          <a:xfrm>
            <a:off x="0" y="0"/>
            <a:ext cx="10080360" cy="5664600"/>
          </a:xfrm>
          <a:prstGeom prst="rect">
            <a:avLst/>
          </a:prstGeom>
          <a:ln>
            <a:noFill/>
          </a:ln>
        </p:spPr>
      </p:pic>
      <p:sp>
        <p:nvSpPr>
          <p:cNvPr id="40" name="PlaceHolder 1"/>
          <p:cNvSpPr>
            <a:spLocks noGrp="1"/>
          </p:cNvSpPr>
          <p:nvPr>
            <p:ph type="title"/>
          </p:nvPr>
        </p:nvSpPr>
        <p:spPr>
          <a:xfrm>
            <a:off x="504000" y="226080"/>
            <a:ext cx="9072000" cy="94644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1" name="PlaceHolder 2"/>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8" name="" descr=""/>
          <p:cNvPicPr/>
          <p:nvPr/>
        </p:nvPicPr>
        <p:blipFill>
          <a:blip r:embed="rId2"/>
          <a:stretch/>
        </p:blipFill>
        <p:spPr>
          <a:xfrm>
            <a:off x="0" y="0"/>
            <a:ext cx="10080360" cy="5664600"/>
          </a:xfrm>
          <a:prstGeom prst="rect">
            <a:avLst/>
          </a:prstGeom>
          <a:ln>
            <a:noFill/>
          </a:ln>
        </p:spPr>
      </p:pic>
      <p:sp>
        <p:nvSpPr>
          <p:cNvPr id="79" name="PlaceHolder 1"/>
          <p:cNvSpPr>
            <a:spLocks noGrp="1"/>
          </p:cNvSpPr>
          <p:nvPr>
            <p:ph type="title"/>
          </p:nvPr>
        </p:nvSpPr>
        <p:spPr>
          <a:xfrm>
            <a:off x="504000" y="226080"/>
            <a:ext cx="9072000" cy="94644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80" name="PlaceHolder 2"/>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17" name="Picture 77" descr=""/>
          <p:cNvPicPr/>
          <p:nvPr/>
        </p:nvPicPr>
        <p:blipFill>
          <a:blip r:embed="rId2"/>
          <a:stretch/>
        </p:blipFill>
        <p:spPr>
          <a:xfrm>
            <a:off x="0" y="0"/>
            <a:ext cx="10080360" cy="5664600"/>
          </a:xfrm>
          <a:prstGeom prst="rect">
            <a:avLst/>
          </a:prstGeom>
          <a:ln>
            <a:noFill/>
          </a:ln>
        </p:spPr>
      </p:pic>
      <p:sp>
        <p:nvSpPr>
          <p:cNvPr id="118" name="CustomShape 1"/>
          <p:cNvSpPr/>
          <p:nvPr/>
        </p:nvSpPr>
        <p:spPr>
          <a:xfrm>
            <a:off x="8998200" y="5469120"/>
            <a:ext cx="1080360" cy="151560"/>
          </a:xfrm>
          <a:prstGeom prst="rect">
            <a:avLst/>
          </a:prstGeom>
          <a:noFill/>
          <a:ln>
            <a:noFill/>
          </a:ln>
        </p:spPr>
        <p:style>
          <a:lnRef idx="0"/>
          <a:fillRef idx="0"/>
          <a:effectRef idx="0"/>
          <a:fontRef idx="minor"/>
        </p:style>
        <p:txBody>
          <a:bodyPr lIns="0" rIns="0" tIns="0" bIns="0" anchor="ctr" anchorCtr="1">
            <a:spAutoFit/>
          </a:bodyPr>
          <a:p>
            <a:pPr algn="r">
              <a:lnSpc>
                <a:spcPct val="100000"/>
              </a:lnSpc>
            </a:pPr>
            <a:r>
              <a:rPr b="0" lang="fr-FR" sz="1000" spc="-1" strike="noStrike">
                <a:solidFill>
                  <a:srgbClr val="000000"/>
                </a:solidFill>
                <a:latin typeface="Arial"/>
                <a:ea typeface="DejaVu Sans"/>
              </a:rPr>
              <a:t>Confidential C</a:t>
            </a:r>
            <a:endParaRPr b="0" lang="en-US" sz="1000" spc="-1" strike="noStrike">
              <a:latin typeface="Arial"/>
            </a:endParaRPr>
          </a:p>
        </p:txBody>
      </p:sp>
      <p:sp>
        <p:nvSpPr>
          <p:cNvPr id="119" name="PlaceHolder 2"/>
          <p:cNvSpPr>
            <a:spLocks noGrp="1"/>
          </p:cNvSpPr>
          <p:nvPr>
            <p:ph type="title"/>
          </p:nvPr>
        </p:nvSpPr>
        <p:spPr>
          <a:xfrm>
            <a:off x="504000" y="226080"/>
            <a:ext cx="9072000" cy="94644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20" name="PlaceHolder 3"/>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157" name="PlaceHolder 1"/>
          <p:cNvSpPr>
            <a:spLocks noGrp="1"/>
          </p:cNvSpPr>
          <p:nvPr>
            <p:ph type="title"/>
          </p:nvPr>
        </p:nvSpPr>
        <p:spPr>
          <a:xfrm>
            <a:off x="504000" y="226080"/>
            <a:ext cx="9072000" cy="94644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58" name="PlaceHolder 2"/>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95" name="Picture 77" descr=""/>
          <p:cNvPicPr/>
          <p:nvPr/>
        </p:nvPicPr>
        <p:blipFill>
          <a:blip r:embed="rId2"/>
          <a:stretch/>
        </p:blipFill>
        <p:spPr>
          <a:xfrm>
            <a:off x="0" y="0"/>
            <a:ext cx="10080360" cy="5664600"/>
          </a:xfrm>
          <a:prstGeom prst="rect">
            <a:avLst/>
          </a:prstGeom>
          <a:ln>
            <a:noFill/>
          </a:ln>
        </p:spPr>
      </p:pic>
      <p:sp>
        <p:nvSpPr>
          <p:cNvPr id="196" name="CustomShape 1"/>
          <p:cNvSpPr/>
          <p:nvPr/>
        </p:nvSpPr>
        <p:spPr>
          <a:xfrm>
            <a:off x="8998200" y="5469120"/>
            <a:ext cx="1080360" cy="151560"/>
          </a:xfrm>
          <a:prstGeom prst="rect">
            <a:avLst/>
          </a:prstGeom>
          <a:noFill/>
          <a:ln>
            <a:noFill/>
          </a:ln>
        </p:spPr>
        <p:style>
          <a:lnRef idx="0"/>
          <a:fillRef idx="0"/>
          <a:effectRef idx="0"/>
          <a:fontRef idx="minor"/>
        </p:style>
        <p:txBody>
          <a:bodyPr lIns="0" rIns="0" tIns="0" bIns="0" anchor="ctr" anchorCtr="1">
            <a:spAutoFit/>
          </a:bodyPr>
          <a:p>
            <a:pPr algn="r">
              <a:lnSpc>
                <a:spcPct val="100000"/>
              </a:lnSpc>
            </a:pPr>
            <a:r>
              <a:rPr b="0" lang="fr-FR" sz="1000" spc="-1" strike="noStrike">
                <a:solidFill>
                  <a:srgbClr val="000000"/>
                </a:solidFill>
                <a:latin typeface="Arial"/>
                <a:ea typeface="DejaVu Sans"/>
              </a:rPr>
              <a:t>Confidential C</a:t>
            </a:r>
            <a:endParaRPr b="0" lang="en-US" sz="1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33" name="Picture 77" descr=""/>
          <p:cNvPicPr/>
          <p:nvPr/>
        </p:nvPicPr>
        <p:blipFill>
          <a:blip r:embed="rId2"/>
          <a:stretch/>
        </p:blipFill>
        <p:spPr>
          <a:xfrm>
            <a:off x="0" y="0"/>
            <a:ext cx="10080360" cy="5664600"/>
          </a:xfrm>
          <a:prstGeom prst="rect">
            <a:avLst/>
          </a:prstGeom>
          <a:ln>
            <a:noFill/>
          </a:ln>
        </p:spPr>
      </p:pic>
      <p:sp>
        <p:nvSpPr>
          <p:cNvPr id="234" name="CustomShape 1"/>
          <p:cNvSpPr/>
          <p:nvPr/>
        </p:nvSpPr>
        <p:spPr>
          <a:xfrm>
            <a:off x="8998200" y="5469120"/>
            <a:ext cx="1080360" cy="151560"/>
          </a:xfrm>
          <a:prstGeom prst="rect">
            <a:avLst/>
          </a:prstGeom>
          <a:noFill/>
          <a:ln>
            <a:noFill/>
          </a:ln>
        </p:spPr>
        <p:style>
          <a:lnRef idx="0"/>
          <a:fillRef idx="0"/>
          <a:effectRef idx="0"/>
          <a:fontRef idx="minor"/>
        </p:style>
        <p:txBody>
          <a:bodyPr lIns="0" rIns="0" tIns="0" bIns="0" anchor="ctr" anchorCtr="1">
            <a:spAutoFit/>
          </a:bodyPr>
          <a:p>
            <a:pPr algn="r">
              <a:lnSpc>
                <a:spcPct val="100000"/>
              </a:lnSpc>
            </a:pPr>
            <a:r>
              <a:rPr b="0" lang="fr-FR" sz="1000" spc="-1" strike="noStrike">
                <a:solidFill>
                  <a:srgbClr val="000000"/>
                </a:solidFill>
                <a:latin typeface="Arial"/>
                <a:ea typeface="DejaVu Sans"/>
              </a:rPr>
              <a:t>Confidential C</a:t>
            </a:r>
            <a:endParaRPr b="0" lang="en-US" sz="1000" spc="-1" strike="noStrike">
              <a:latin typeface="Arial"/>
            </a:endParaRPr>
          </a:p>
        </p:txBody>
      </p:sp>
      <p:sp>
        <p:nvSpPr>
          <p:cNvPr id="235" name="PlaceHolder 2"/>
          <p:cNvSpPr>
            <a:spLocks noGrp="1"/>
          </p:cNvSpPr>
          <p:nvPr>
            <p:ph type="title"/>
          </p:nvPr>
        </p:nvSpPr>
        <p:spPr>
          <a:xfrm>
            <a:off x="504000" y="226080"/>
            <a:ext cx="9072000" cy="94644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36" name="PlaceHolder 3"/>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image" Target="../media/image52.png"/><Relationship Id="rId4"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png"/><Relationship Id="rId3"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png"/><Relationship Id="rId3" Type="http://schemas.openxmlformats.org/officeDocument/2006/relationships/image" Target="../media/image71.png"/><Relationship Id="rId4"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image" Target="../media/image75.png"/><Relationship Id="rId3"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77.png"/><Relationship Id="rId3"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image" Target="../media/image80.png"/><Relationship Id="rId3" Type="http://schemas.openxmlformats.org/officeDocument/2006/relationships/image" Target="../media/image81.png"/><Relationship Id="rId4"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image" Target="../media/image83.png"/><Relationship Id="rId3"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image" Target="../media/image85.png"/><Relationship Id="rId3"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image" Target="../media/image87.png"/><Relationship Id="rId3"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image" Target="../media/image89.png"/><Relationship Id="rId3"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91.png"/><Relationship Id="rId3" Type="http://schemas.openxmlformats.org/officeDocument/2006/relationships/image" Target="../media/image92.png"/><Relationship Id="rId4"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image" Target="../media/image94.png"/><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image" Target="../media/image96.png"/><Relationship Id="rId3"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image" Target="../media/image98.png"/><Relationship Id="rId3"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image" Target="../media/image100.wmf"/><Relationship Id="rId2" Type="http://schemas.openxmlformats.org/officeDocument/2006/relationships/image" Target="../media/image101.png"/><Relationship Id="rId3"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image" Target="../media/image103.png"/><Relationship Id="rId3"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05.png"/><Relationship Id="rId3"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07.png"/><Relationship Id="rId3" Type="http://schemas.openxmlformats.org/officeDocument/2006/relationships/slideLayout" Target="../slideLayouts/slideLayout37.xml"/>
</Relationships>
</file>

<file path=ppt/slides/_rels/slide58.xml.rels><?xml version="1.0" encoding="UTF-8"?>
<Relationships xmlns="http://schemas.openxmlformats.org/package/2006/relationships"><Relationship Id="rId1" Type="http://schemas.openxmlformats.org/officeDocument/2006/relationships/hyperlink" Target="https://www.youtube.com/watch?v=ZmIa_4hPRZ8" TargetMode="External"/><Relationship Id="rId2" Type="http://schemas.openxmlformats.org/officeDocument/2006/relationships/image" Target="../media/image108.png"/><Relationship Id="rId3" Type="http://schemas.openxmlformats.org/officeDocument/2006/relationships/image" Target="../media/image109.png"/><Relationship Id="rId4" Type="http://schemas.openxmlformats.org/officeDocument/2006/relationships/slideLayout" Target="../slideLayouts/slideLayout49.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hyperlink" Target="https://www.mdpi.com/2076-3417/11/20/9372" TargetMode="External"/><Relationship Id="rId2" Type="http://schemas.openxmlformats.org/officeDocument/2006/relationships/hyperlink" Target="https://www.researchgate.net/publication/346520550_A_Scalable_Multi-layer_PBFT_Consensus_for_Blockchain" TargetMode="External"/><Relationship Id="rId3" Type="http://schemas.openxmlformats.org/officeDocument/2006/relationships/slideLayout" Target="../slideLayouts/slideLayout61.xml"/>
</Relationships>
</file>

<file path=ppt/slides/_rels/slide61.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image" Target="../media/image111.png"/><Relationship Id="rId3" Type="http://schemas.openxmlformats.org/officeDocument/2006/relationships/slideLayout" Target="../slideLayouts/slideLayout73.xml"/>
</Relationships>
</file>

<file path=ppt/slides/_rels/slide7.xml.rels><?xml version="1.0" encoding="UTF-8"?>
<Relationships xmlns="http://schemas.openxmlformats.org/package/2006/relationships"><Relationship Id="rId1" Type="http://schemas.openxmlformats.org/officeDocument/2006/relationships/hyperlink" Target="https://www.nature.com/articles/s41598-022-08587-1" TargetMode="External"/><Relationship Id="rId2" Type="http://schemas.openxmlformats.org/officeDocument/2006/relationships/image" Target="../media/image12.png"/><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CustomShape 1"/>
          <p:cNvSpPr/>
          <p:nvPr/>
        </p:nvSpPr>
        <p:spPr>
          <a:xfrm>
            <a:off x="1620000" y="-11160"/>
            <a:ext cx="8529480" cy="3851280"/>
          </a:xfrm>
          <a:prstGeom prst="rect">
            <a:avLst/>
          </a:prstGeom>
          <a:noFill/>
          <a:ln>
            <a:noFill/>
          </a:ln>
        </p:spPr>
        <p:style>
          <a:lnRef idx="0"/>
          <a:fillRef idx="0"/>
          <a:effectRef idx="0"/>
          <a:fontRef idx="minor"/>
        </p:style>
        <p:txBody>
          <a:bodyPr lIns="0" rIns="0" tIns="0" bIns="0" anchor="ctr">
            <a:normAutofit/>
          </a:bodyPr>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r>
              <a:rPr b="0" lang="en-US" sz="3300" spc="-1" strike="noStrike">
                <a:solidFill>
                  <a:srgbClr val="050505"/>
                </a:solidFill>
                <a:latin typeface="Times New Roman"/>
                <a:ea typeface="DejaVu Sans"/>
              </a:rPr>
              <a:t>Self Evolving Competitive Utilitarian Validator (SEC-UV)</a:t>
            </a:r>
            <a:br/>
            <a:r>
              <a:rPr b="0" lang="en-US" sz="3300" spc="-1" strike="noStrike">
                <a:solidFill>
                  <a:srgbClr val="050505"/>
                </a:solidFill>
                <a:latin typeface="Times New Roman"/>
                <a:ea typeface="DejaVu Sans"/>
              </a:rPr>
              <a:t>  Test Results</a:t>
            </a:r>
            <a:endParaRPr b="0" lang="en-US" sz="3300" spc="-1" strike="noStrike">
              <a:latin typeface="Arial"/>
            </a:endParaRPr>
          </a:p>
          <a:p>
            <a:pPr algn="ctr">
              <a:lnSpc>
                <a:spcPct val="100000"/>
              </a:lnSpc>
            </a:pPr>
            <a:endParaRPr b="0" lang="en-US" sz="3300" spc="-1" strike="noStrike">
              <a:latin typeface="Arial"/>
            </a:endParaRPr>
          </a:p>
          <a:p>
            <a:pPr algn="ctr">
              <a:lnSpc>
                <a:spcPct val="100000"/>
              </a:lnSpc>
            </a:pPr>
            <a:r>
              <a:rPr b="0" lang="en-US" sz="3300" spc="-1" strike="noStrike">
                <a:solidFill>
                  <a:srgbClr val="050505"/>
                </a:solidFill>
                <a:latin typeface="Times New Roman"/>
                <a:ea typeface="DejaVu Sans"/>
              </a:rPr>
              <a:t>Competing Utilitarian Evolutionary Consensus Algorithm (CUE)</a:t>
            </a:r>
            <a:endParaRPr b="0" lang="en-US" sz="3300" spc="-1" strike="noStrike">
              <a:latin typeface="Arial"/>
            </a:endParaRPr>
          </a:p>
          <a:p>
            <a:pPr algn="ctr">
              <a:lnSpc>
                <a:spcPct val="100000"/>
              </a:lnSpc>
            </a:pPr>
            <a:endParaRPr b="0" lang="en-US" sz="3300" spc="-1" strike="noStrike">
              <a:latin typeface="Arial"/>
            </a:endParaRPr>
          </a:p>
          <a:p>
            <a:pPr algn="ctr">
              <a:lnSpc>
                <a:spcPct val="100000"/>
              </a:lnSpc>
            </a:pPr>
            <a:endParaRPr b="0" lang="en-US" sz="33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CustomShape 1"/>
          <p:cNvSpPr/>
          <p:nvPr/>
        </p:nvSpPr>
        <p:spPr>
          <a:xfrm>
            <a:off x="1920240" y="91440"/>
            <a:ext cx="4659840" cy="236520"/>
          </a:xfrm>
          <a:prstGeom prst="rect">
            <a:avLst/>
          </a:prstGeom>
          <a:noFill/>
          <a:ln>
            <a:noFill/>
          </a:ln>
        </p:spPr>
        <p:style>
          <a:lnRef idx="0"/>
          <a:fillRef idx="0"/>
          <a:effectRef idx="0"/>
          <a:fontRef idx="minor"/>
        </p:style>
        <p:txBody>
          <a:bodyPr lIns="0" rIns="0" tIns="0" bIns="0" anchor="ctr">
            <a:noAutofit/>
          </a:bodyPr>
          <a:p>
            <a:pPr>
              <a:lnSpc>
                <a:spcPct val="100000"/>
              </a:lnSpc>
              <a:spcAft>
                <a:spcPts val="1060"/>
              </a:spcAft>
            </a:pPr>
            <a:r>
              <a:rPr b="1" lang="en-US" sz="2400" spc="-1" strike="noStrike">
                <a:solidFill>
                  <a:srgbClr val="050505"/>
                </a:solidFill>
                <a:latin typeface="Arial"/>
                <a:ea typeface="DejaVu Sans"/>
              </a:rPr>
              <a:t>CUPSEC Epoch Limit Influence</a:t>
            </a:r>
            <a:endParaRPr b="0" lang="en-US" sz="2400" spc="-1" strike="noStrike">
              <a:latin typeface="Arial"/>
            </a:endParaRPr>
          </a:p>
        </p:txBody>
      </p:sp>
      <p:sp>
        <p:nvSpPr>
          <p:cNvPr id="311" name="CustomShape 2"/>
          <p:cNvSpPr/>
          <p:nvPr/>
        </p:nvSpPr>
        <p:spPr>
          <a:xfrm>
            <a:off x="6126480" y="274320"/>
            <a:ext cx="3928320" cy="5117040"/>
          </a:xfrm>
          <a:prstGeom prst="rect">
            <a:avLst/>
          </a:prstGeom>
          <a:noFill/>
          <a:ln>
            <a:noFill/>
          </a:ln>
        </p:spPr>
        <p:style>
          <a:lnRef idx="0"/>
          <a:fillRef idx="0"/>
          <a:effectRef idx="0"/>
          <a:fontRef idx="minor"/>
        </p:style>
        <p:txBody>
          <a:bodyPr lIns="90000" rIns="90000" tIns="45000" bIns="45000">
            <a:noAutofit/>
          </a:bodyPr>
          <a:p>
            <a:pPr marL="216000" indent="-210960">
              <a:lnSpc>
                <a:spcPct val="100000"/>
              </a:lnSpc>
              <a:buClr>
                <a:srgbClr val="000000"/>
              </a:buClr>
              <a:buSzPct val="45000"/>
              <a:buFont typeface="Wingdings" charset="2"/>
              <a:buChar char=""/>
            </a:pPr>
            <a:r>
              <a:rPr b="0" lang="en-US" sz="1100" spc="-1" strike="noStrike">
                <a:solidFill>
                  <a:srgbClr val="000000"/>
                </a:solidFill>
                <a:latin typeface="Arial"/>
                <a:ea typeface="DejaVu Sans"/>
              </a:rPr>
              <a:t>Variation based on SubEpoch change which initiates a Quorum formation / reshuffling based on Effective Utilitarian Score in the preceding Epoch.</a:t>
            </a:r>
            <a:endParaRPr b="0" lang="en-US" sz="1100" spc="-1" strike="noStrike">
              <a:latin typeface="Arial"/>
            </a:endParaRPr>
          </a:p>
          <a:p>
            <a:pPr>
              <a:lnSpc>
                <a:spcPct val="100000"/>
              </a:lnSpc>
            </a:pPr>
            <a:endParaRPr b="0" lang="en-US" sz="1100" spc="-1" strike="noStrike">
              <a:latin typeface="Arial"/>
            </a:endParaRPr>
          </a:p>
          <a:p>
            <a:pPr>
              <a:lnSpc>
                <a:spcPct val="100000"/>
              </a:lnSpc>
            </a:pPr>
            <a:r>
              <a:rPr b="1" lang="en-US" sz="1100" spc="-1" strike="noStrike">
                <a:solidFill>
                  <a:srgbClr val="000000"/>
                </a:solidFill>
                <a:latin typeface="Arial"/>
                <a:ea typeface="DejaVu Sans"/>
              </a:rPr>
              <a:t>Quorum Formation:</a:t>
            </a:r>
            <a:endParaRPr b="0" lang="en-US" sz="1100" spc="-1" strike="noStrike">
              <a:latin typeface="Arial"/>
            </a:endParaRPr>
          </a:p>
          <a:p>
            <a:pPr>
              <a:lnSpc>
                <a:spcPct val="100000"/>
              </a:lnSpc>
            </a:pPr>
            <a:r>
              <a:rPr b="0" lang="en-US" sz="1100" spc="-1" strike="noStrike">
                <a:solidFill>
                  <a:srgbClr val="000000"/>
                </a:solidFill>
                <a:latin typeface="Arial"/>
                <a:ea typeface="DejaVu Sans"/>
              </a:rPr>
              <a:t>1) Effective Utilitarian Score = [Proposal + Commit+Heart Beat+Full Block(Positive)] - [Proposal + Commit+Heart Beat+Malicious (Negative)] </a:t>
            </a:r>
            <a:r>
              <a:rPr b="0" lang="en-US" sz="1100" spc="-1" strike="noStrike">
                <a:solidFill>
                  <a:srgbClr val="000000"/>
                </a:solidFill>
                <a:latin typeface="Arial"/>
                <a:ea typeface="DejaVu Sans"/>
              </a:rPr>
              <a:t>	</a:t>
            </a:r>
            <a:endParaRPr b="0" lang="en-US" sz="1100" spc="-1" strike="noStrike">
              <a:latin typeface="Arial"/>
            </a:endParaRPr>
          </a:p>
          <a:p>
            <a:pPr>
              <a:lnSpc>
                <a:spcPct val="100000"/>
              </a:lnSpc>
            </a:pPr>
            <a:r>
              <a:rPr b="0" lang="en-US" sz="1100" spc="-1" strike="noStrike">
                <a:solidFill>
                  <a:srgbClr val="000000"/>
                </a:solidFill>
                <a:latin typeface="Arial"/>
                <a:ea typeface="DejaVu Sans"/>
              </a:rPr>
              <a:t>2) Active Peer Calculation</a:t>
            </a:r>
            <a:endParaRPr b="0" lang="en-US" sz="1100" spc="-1" strike="noStrike">
              <a:latin typeface="Arial"/>
            </a:endParaRPr>
          </a:p>
          <a:p>
            <a:pPr>
              <a:lnSpc>
                <a:spcPct val="100000"/>
              </a:lnSpc>
            </a:pPr>
            <a:r>
              <a:rPr b="0" lang="en-US" sz="1100" spc="-1" strike="noStrike">
                <a:solidFill>
                  <a:srgbClr val="000000"/>
                </a:solidFill>
                <a:latin typeface="Arial"/>
                <a:ea typeface="DejaVu Sans"/>
              </a:rPr>
              <a:t>3) Forgetting Coefficient Calculation and application on effective score</a:t>
            </a:r>
            <a:endParaRPr b="0" lang="en-US" sz="1100" spc="-1" strike="noStrike">
              <a:latin typeface="Arial"/>
            </a:endParaRPr>
          </a:p>
          <a:p>
            <a:pPr>
              <a:lnSpc>
                <a:spcPct val="100000"/>
              </a:lnSpc>
            </a:pPr>
            <a:r>
              <a:rPr b="0" lang="en-US" sz="1100" spc="-1" strike="noStrike">
                <a:solidFill>
                  <a:srgbClr val="000000"/>
                </a:solidFill>
                <a:latin typeface="Arial"/>
                <a:ea typeface="DejaVu Sans"/>
              </a:rPr>
              <a:t>4)Sorting of Nodes based on effective score</a:t>
            </a:r>
            <a:endParaRPr b="0" lang="en-US" sz="1100" spc="-1" strike="noStrike">
              <a:latin typeface="Arial"/>
            </a:endParaRPr>
          </a:p>
          <a:p>
            <a:pPr>
              <a:lnSpc>
                <a:spcPct val="100000"/>
              </a:lnSpc>
            </a:pPr>
            <a:r>
              <a:rPr b="0" lang="en-US" sz="1100" spc="-1" strike="noStrike">
                <a:solidFill>
                  <a:srgbClr val="000000"/>
                </a:solidFill>
                <a:latin typeface="Arial"/>
                <a:ea typeface="DejaVu Sans"/>
              </a:rPr>
              <a:t>5) Sortition of Node Types as IdealUtilitarian, Utilitarian, FairUtilitarian and WeakUtilitarian</a:t>
            </a:r>
            <a:endParaRPr b="0" lang="en-US" sz="1100" spc="-1" strike="noStrike">
              <a:latin typeface="Arial"/>
            </a:endParaRPr>
          </a:p>
          <a:p>
            <a:pPr>
              <a:lnSpc>
                <a:spcPct val="100000"/>
              </a:lnSpc>
            </a:pPr>
            <a:r>
              <a:rPr b="0" lang="en-US" sz="1100" spc="-1" strike="noStrike">
                <a:solidFill>
                  <a:srgbClr val="000000"/>
                </a:solidFill>
                <a:latin typeface="Arial"/>
                <a:ea typeface="DejaVu Sans"/>
              </a:rPr>
              <a:t>6) Add the node to temp Blacklist</a:t>
            </a:r>
            <a:endParaRPr b="0" lang="en-US" sz="1100" spc="-1" strike="noStrike">
              <a:latin typeface="Arial"/>
            </a:endParaRPr>
          </a:p>
          <a:p>
            <a:pPr>
              <a:lnSpc>
                <a:spcPct val="100000"/>
              </a:lnSpc>
            </a:pPr>
            <a:r>
              <a:rPr b="0" lang="en-US" sz="1100" spc="-1" strike="noStrike">
                <a:solidFill>
                  <a:srgbClr val="000000"/>
                </a:solidFill>
                <a:latin typeface="Arial"/>
                <a:ea typeface="DejaVu Sans"/>
              </a:rPr>
              <a:t>7) Evict the node from Quorum if featured in the last </a:t>
            </a:r>
            <a:r>
              <a:rPr b="1" lang="en-US" sz="1100" spc="-1" strike="noStrike">
                <a:solidFill>
                  <a:srgbClr val="000000"/>
                </a:solidFill>
                <a:latin typeface="Arial"/>
                <a:ea typeface="DejaVu Sans"/>
              </a:rPr>
              <a:t>S</a:t>
            </a:r>
            <a:r>
              <a:rPr b="0" lang="en-US" sz="1100" spc="-1" strike="noStrike">
                <a:solidFill>
                  <a:srgbClr val="000000"/>
                </a:solidFill>
                <a:latin typeface="Arial"/>
                <a:ea typeface="DejaVu Sans"/>
              </a:rPr>
              <a:t> subepoch as blacklisted</a:t>
            </a:r>
            <a:endParaRPr b="0" lang="en-US" sz="1100" spc="-1" strike="noStrike">
              <a:latin typeface="Arial"/>
            </a:endParaRPr>
          </a:p>
          <a:p>
            <a:pPr>
              <a:lnSpc>
                <a:spcPct val="100000"/>
              </a:lnSpc>
            </a:pPr>
            <a:r>
              <a:rPr b="0" lang="en-US" sz="1100" spc="-1" strike="noStrike">
                <a:solidFill>
                  <a:srgbClr val="000000"/>
                </a:solidFill>
                <a:latin typeface="Arial"/>
                <a:ea typeface="DejaVu Sans"/>
              </a:rPr>
              <a:t>8) Then form the Quorum with the classified node types</a:t>
            </a:r>
            <a:endParaRPr b="0" lang="en-US" sz="1100" spc="-1" strike="noStrike">
              <a:latin typeface="Arial"/>
            </a:endParaRPr>
          </a:p>
          <a:p>
            <a:pPr>
              <a:lnSpc>
                <a:spcPct val="100000"/>
              </a:lnSpc>
            </a:pPr>
            <a:r>
              <a:rPr b="1" lang="en-US" sz="1100" spc="-1" strike="noStrike">
                <a:solidFill>
                  <a:srgbClr val="000000"/>
                </a:solidFill>
                <a:latin typeface="Arial"/>
                <a:ea typeface="DejaVu Sans"/>
              </a:rPr>
              <a:t>All Benign Nodes: </a:t>
            </a:r>
            <a:endParaRPr b="0" lang="en-US" sz="1100" spc="-1" strike="noStrike">
              <a:latin typeface="Arial"/>
            </a:endParaRPr>
          </a:p>
          <a:p>
            <a:pPr marL="216000" indent="-210960">
              <a:lnSpc>
                <a:spcPct val="100000"/>
              </a:lnSpc>
              <a:buClr>
                <a:srgbClr val="000000"/>
              </a:buClr>
              <a:buSzPct val="45000"/>
              <a:buFont typeface="Wingdings" charset="2"/>
              <a:buChar char=""/>
            </a:pPr>
            <a:r>
              <a:rPr b="0" lang="en-US" sz="1100" spc="-1" strike="noStrike">
                <a:solidFill>
                  <a:srgbClr val="000000"/>
                </a:solidFill>
                <a:latin typeface="Arial"/>
                <a:ea typeface="DejaVu Sans"/>
              </a:rPr>
              <a:t>NoSubEpoch has less performance without optimisation. (No Quorum Calculation but unstable in case of adverse nodes/ faulty nodes)</a:t>
            </a:r>
            <a:endParaRPr b="0" lang="en-US" sz="1100" spc="-1" strike="noStrike">
              <a:latin typeface="Arial"/>
            </a:endParaRPr>
          </a:p>
          <a:p>
            <a:pPr marL="216000" indent="-210960">
              <a:lnSpc>
                <a:spcPct val="100000"/>
              </a:lnSpc>
              <a:buClr>
                <a:srgbClr val="000000"/>
              </a:buClr>
              <a:buSzPct val="45000"/>
              <a:buFont typeface="Wingdings" charset="2"/>
              <a:buChar char=""/>
            </a:pPr>
            <a:r>
              <a:rPr b="0" lang="en-US" sz="1100" spc="-1" strike="noStrike">
                <a:solidFill>
                  <a:srgbClr val="000000"/>
                </a:solidFill>
                <a:latin typeface="Arial"/>
                <a:ea typeface="DejaVu Sans"/>
              </a:rPr>
              <a:t>SubEpoch 10 blocks Quorum optimisation  takes place but somewhat  the gain is compensated by the increasing calculation of Quorum Frequency compared to SubEpoch 25 blocks</a:t>
            </a:r>
            <a:endParaRPr b="0" lang="en-US" sz="1100" spc="-1" strike="noStrike">
              <a:latin typeface="Arial"/>
            </a:endParaRPr>
          </a:p>
          <a:p>
            <a:pPr marL="216000" indent="-210960">
              <a:lnSpc>
                <a:spcPct val="100000"/>
              </a:lnSpc>
              <a:buClr>
                <a:srgbClr val="000000"/>
              </a:buClr>
              <a:buSzPct val="45000"/>
              <a:buFont typeface="Wingdings" charset="2"/>
              <a:buChar char=""/>
            </a:pPr>
            <a:r>
              <a:rPr b="0" lang="en-US" sz="1100" spc="-1" strike="noStrike">
                <a:solidFill>
                  <a:srgbClr val="000000"/>
                </a:solidFill>
                <a:latin typeface="Arial"/>
                <a:ea typeface="DejaVu Sans"/>
              </a:rPr>
              <a:t>Gain (Optimisation) &lt;= Gain (Less Quorum Calculation Frequency) since all benign nodes.</a:t>
            </a:r>
            <a:endParaRPr b="0" lang="en-US" sz="1100" spc="-1" strike="noStrike">
              <a:latin typeface="Arial"/>
            </a:endParaRPr>
          </a:p>
          <a:p>
            <a:pPr marL="216000" indent="-210960">
              <a:lnSpc>
                <a:spcPct val="100000"/>
              </a:lnSpc>
              <a:buClr>
                <a:srgbClr val="000000"/>
              </a:buClr>
              <a:buSzPct val="45000"/>
              <a:buFont typeface="Wingdings" charset="2"/>
              <a:buChar char=""/>
            </a:pPr>
            <a:r>
              <a:rPr b="0" lang="en-US" sz="1100" spc="-1" strike="noStrike">
                <a:solidFill>
                  <a:srgbClr val="000000"/>
                </a:solidFill>
                <a:latin typeface="Arial"/>
                <a:ea typeface="DejaVu Sans"/>
              </a:rPr>
              <a:t>SubEpoch 25 blocks is more optimal at the minimum frequency (Optimal lower limit)</a:t>
            </a:r>
            <a:endParaRPr b="0" lang="en-US" sz="1100" spc="-1" strike="noStrike">
              <a:latin typeface="Arial"/>
            </a:endParaRPr>
          </a:p>
        </p:txBody>
      </p:sp>
      <p:pic>
        <p:nvPicPr>
          <p:cNvPr id="312" name="" descr=""/>
          <p:cNvPicPr/>
          <p:nvPr/>
        </p:nvPicPr>
        <p:blipFill>
          <a:blip r:embed="rId1"/>
          <a:stretch/>
        </p:blipFill>
        <p:spPr>
          <a:xfrm>
            <a:off x="1654920" y="640080"/>
            <a:ext cx="4467960" cy="446796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CustomShape 1"/>
          <p:cNvSpPr/>
          <p:nvPr/>
        </p:nvSpPr>
        <p:spPr>
          <a:xfrm>
            <a:off x="1620000" y="216000"/>
            <a:ext cx="6606000" cy="419040"/>
          </a:xfrm>
          <a:prstGeom prst="rect">
            <a:avLst/>
          </a:prstGeom>
          <a:noFill/>
          <a:ln>
            <a:noFill/>
          </a:ln>
        </p:spPr>
        <p:style>
          <a:lnRef idx="0"/>
          <a:fillRef idx="0"/>
          <a:effectRef idx="0"/>
          <a:fontRef idx="minor"/>
        </p:style>
        <p:txBody>
          <a:bodyPr lIns="0" rIns="0" tIns="0" bIns="0" anchor="ctr">
            <a:noAutofit/>
          </a:bodyPr>
          <a:p>
            <a:pPr>
              <a:lnSpc>
                <a:spcPct val="100000"/>
              </a:lnSpc>
              <a:spcAft>
                <a:spcPts val="1060"/>
              </a:spcAft>
            </a:pPr>
            <a:r>
              <a:rPr b="1" lang="en-US" sz="2400" spc="-1" strike="noStrike">
                <a:solidFill>
                  <a:srgbClr val="050505"/>
                </a:solidFill>
                <a:latin typeface="Arial"/>
                <a:ea typeface="DejaVu Sans"/>
              </a:rPr>
              <a:t>CUPSEC Quorum Member Limit Influence</a:t>
            </a:r>
            <a:endParaRPr b="0" lang="en-US" sz="2400" spc="-1" strike="noStrike">
              <a:latin typeface="Arial"/>
            </a:endParaRPr>
          </a:p>
        </p:txBody>
      </p:sp>
      <p:sp>
        <p:nvSpPr>
          <p:cNvPr id="314" name="CustomShape 2"/>
          <p:cNvSpPr/>
          <p:nvPr/>
        </p:nvSpPr>
        <p:spPr>
          <a:xfrm>
            <a:off x="6126480" y="548640"/>
            <a:ext cx="3654000" cy="5025600"/>
          </a:xfrm>
          <a:prstGeom prst="rect">
            <a:avLst/>
          </a:prstGeom>
          <a:noFill/>
          <a:ln>
            <a:noFill/>
          </a:ln>
        </p:spPr>
        <p:style>
          <a:lnRef idx="0"/>
          <a:fillRef idx="0"/>
          <a:effectRef idx="0"/>
          <a:fontRef idx="minor"/>
        </p:style>
        <p:txBody>
          <a:bodyPr lIns="90000" rIns="90000" tIns="45000" bIns="45000">
            <a:noAutofit/>
          </a:bodyPr>
          <a:p>
            <a:pPr marL="216000" indent="-210960">
              <a:lnSpc>
                <a:spcPct val="100000"/>
              </a:lnSpc>
              <a:buClr>
                <a:srgbClr val="000000"/>
              </a:buClr>
              <a:buSzPct val="45000"/>
              <a:buFont typeface="Wingdings" charset="2"/>
              <a:buChar char=""/>
            </a:pPr>
            <a:r>
              <a:rPr b="0" lang="en-US" sz="1050" spc="-1" strike="noStrike">
                <a:solidFill>
                  <a:srgbClr val="000000"/>
                </a:solidFill>
                <a:latin typeface="Arial"/>
                <a:ea typeface="DejaVu Sans"/>
              </a:rPr>
              <a:t>Consensus takes place in 2 phases:</a:t>
            </a:r>
            <a:endParaRPr b="0" lang="en-US" sz="1050" spc="-1" strike="noStrike">
              <a:latin typeface="Arial"/>
            </a:endParaRPr>
          </a:p>
          <a:p>
            <a:pPr marL="216000" indent="-210960">
              <a:lnSpc>
                <a:spcPct val="100000"/>
              </a:lnSpc>
              <a:buClr>
                <a:srgbClr val="000000"/>
              </a:buClr>
              <a:buSzPct val="45000"/>
              <a:buFont typeface="Wingdings" charset="2"/>
              <a:buChar char=""/>
            </a:pPr>
            <a:r>
              <a:rPr b="0" lang="en-US" sz="1050" spc="-1" strike="noStrike">
                <a:solidFill>
                  <a:srgbClr val="000000"/>
                </a:solidFill>
                <a:latin typeface="Arial"/>
                <a:ea typeface="DejaVu Sans"/>
              </a:rPr>
              <a:t>1) Intra-Quorum Consensus communication for Partial Block [PROPOSE, COMMIT, FINALISE]</a:t>
            </a:r>
            <a:endParaRPr b="0" lang="en-US" sz="1050" spc="-1" strike="noStrike">
              <a:latin typeface="Arial"/>
            </a:endParaRPr>
          </a:p>
          <a:p>
            <a:pPr marL="216000" indent="-210960">
              <a:lnSpc>
                <a:spcPct val="100000"/>
              </a:lnSpc>
              <a:buClr>
                <a:srgbClr val="000000"/>
              </a:buClr>
              <a:buSzPct val="45000"/>
              <a:buFont typeface="Wingdings" charset="2"/>
              <a:buChar char=""/>
            </a:pPr>
            <a:r>
              <a:rPr b="0" lang="en-US" sz="1050" spc="-1" strike="noStrike">
                <a:solidFill>
                  <a:srgbClr val="000000"/>
                </a:solidFill>
                <a:latin typeface="Arial"/>
                <a:ea typeface="DejaVu Sans"/>
              </a:rPr>
              <a:t>2) Inter-Quorum communication for Full Block</a:t>
            </a:r>
            <a:endParaRPr b="0" lang="en-US" sz="1050" spc="-1" strike="noStrike">
              <a:latin typeface="Arial"/>
            </a:endParaRPr>
          </a:p>
          <a:p>
            <a:pPr marL="216000" indent="-210960">
              <a:lnSpc>
                <a:spcPct val="100000"/>
              </a:lnSpc>
              <a:buClr>
                <a:srgbClr val="000000"/>
              </a:buClr>
              <a:buSzPct val="45000"/>
              <a:buFont typeface="Wingdings" charset="2"/>
              <a:buChar char=""/>
            </a:pPr>
            <a:r>
              <a:rPr b="0" lang="en-US" sz="1050" spc="-1" strike="noStrike">
                <a:solidFill>
                  <a:srgbClr val="000000"/>
                </a:solidFill>
                <a:latin typeface="Arial"/>
                <a:ea typeface="DejaVu Sans"/>
              </a:rPr>
              <a:t>Increase in Quorum can increase the partial block parallelization.</a:t>
            </a:r>
            <a:endParaRPr b="0" lang="en-US" sz="1050" spc="-1" strike="noStrike">
              <a:latin typeface="Arial"/>
            </a:endParaRPr>
          </a:p>
          <a:p>
            <a:pPr marL="216000" indent="-210960">
              <a:lnSpc>
                <a:spcPct val="100000"/>
              </a:lnSpc>
              <a:buClr>
                <a:srgbClr val="000000"/>
              </a:buClr>
              <a:buSzPct val="45000"/>
              <a:buFont typeface="Wingdings" charset="2"/>
              <a:buChar char=""/>
            </a:pPr>
            <a:r>
              <a:rPr b="0" lang="en-US" sz="1050" spc="-1" strike="noStrike">
                <a:solidFill>
                  <a:srgbClr val="000000"/>
                </a:solidFill>
                <a:latin typeface="Arial"/>
                <a:ea typeface="DejaVu Sans"/>
              </a:rPr>
              <a:t>Also more Quorum size can decrease the no of intra quorum message communication as inter-quorum is constant complexity at O(1) lower bound and O(2) at upper bound incase of full block fulfiller.</a:t>
            </a:r>
            <a:endParaRPr b="0" lang="en-US" sz="1050" spc="-1" strike="noStrike">
              <a:latin typeface="Arial"/>
            </a:endParaRPr>
          </a:p>
          <a:p>
            <a:pPr marL="216000" indent="-210960">
              <a:lnSpc>
                <a:spcPct val="100000"/>
              </a:lnSpc>
              <a:buClr>
                <a:srgbClr val="000000"/>
              </a:buClr>
              <a:buSzPct val="45000"/>
              <a:buFont typeface="Wingdings" charset="2"/>
              <a:buChar char=""/>
            </a:pPr>
            <a:r>
              <a:rPr b="0" lang="en-US" sz="1050" spc="-1" strike="noStrike">
                <a:solidFill>
                  <a:srgbClr val="000000"/>
                </a:solidFill>
                <a:latin typeface="Arial"/>
                <a:ea typeface="DejaVu Sans"/>
              </a:rPr>
              <a:t>Eg in case of only COMMIT message:</a:t>
            </a:r>
            <a:endParaRPr b="0" lang="en-US" sz="1050" spc="-1" strike="noStrike">
              <a:latin typeface="Arial"/>
            </a:endParaRPr>
          </a:p>
          <a:p>
            <a:pPr marL="216000" indent="-210960">
              <a:lnSpc>
                <a:spcPct val="100000"/>
              </a:lnSpc>
              <a:buClr>
                <a:srgbClr val="000000"/>
              </a:buClr>
              <a:buSzPct val="45000"/>
              <a:buFont typeface="Wingdings" charset="2"/>
              <a:buChar char=""/>
            </a:pPr>
            <a:r>
              <a:rPr b="0" lang="en-US" sz="1050" spc="-1" strike="noStrike">
                <a:solidFill>
                  <a:srgbClr val="000000"/>
                </a:solidFill>
                <a:latin typeface="Arial"/>
                <a:ea typeface="DejaVu Sans"/>
              </a:rPr>
              <a:t>No of Nodes: 20</a:t>
            </a:r>
            <a:endParaRPr b="0" lang="en-US" sz="1050" spc="-1" strike="noStrike">
              <a:latin typeface="Arial"/>
            </a:endParaRPr>
          </a:p>
          <a:p>
            <a:pPr marL="216000" indent="-210960">
              <a:lnSpc>
                <a:spcPct val="100000"/>
              </a:lnSpc>
              <a:buClr>
                <a:srgbClr val="000000"/>
              </a:buClr>
              <a:buSzPct val="45000"/>
              <a:buFont typeface="Wingdings" charset="2"/>
              <a:buChar char=""/>
            </a:pPr>
            <a:r>
              <a:rPr b="1" lang="en-US" sz="1050" spc="-1" strike="noStrike">
                <a:solidFill>
                  <a:srgbClr val="000000"/>
                </a:solidFill>
                <a:latin typeface="Arial"/>
                <a:ea typeface="DejaVu Sans"/>
              </a:rPr>
              <a:t>Case 1: Quorum = 2</a:t>
            </a:r>
            <a:endParaRPr b="0" lang="en-US" sz="1050" spc="-1" strike="noStrike">
              <a:latin typeface="Arial"/>
            </a:endParaRPr>
          </a:p>
          <a:p>
            <a:pPr marL="216000" indent="-210960">
              <a:lnSpc>
                <a:spcPct val="100000"/>
              </a:lnSpc>
              <a:buClr>
                <a:srgbClr val="000000"/>
              </a:buClr>
              <a:buSzPct val="45000"/>
              <a:buFont typeface="Wingdings" charset="2"/>
              <a:buChar char=""/>
            </a:pPr>
            <a:r>
              <a:rPr b="0" lang="en-US" sz="1050" spc="-1" strike="noStrike">
                <a:solidFill>
                  <a:srgbClr val="000000"/>
                </a:solidFill>
                <a:latin typeface="Arial"/>
                <a:ea typeface="DejaVu Sans"/>
              </a:rPr>
              <a:t>Q</a:t>
            </a:r>
            <a:r>
              <a:rPr b="0" lang="en-US" sz="1050" spc="-1" strike="noStrike" baseline="-33000">
                <a:solidFill>
                  <a:srgbClr val="000000"/>
                </a:solidFill>
                <a:latin typeface="Arial"/>
                <a:ea typeface="DejaVu Sans"/>
              </a:rPr>
              <a:t>1</a:t>
            </a:r>
            <a:r>
              <a:rPr b="0" lang="en-US" sz="1050" spc="-1" strike="noStrike">
                <a:solidFill>
                  <a:srgbClr val="000000"/>
                </a:solidFill>
                <a:latin typeface="Arial"/>
                <a:ea typeface="DejaVu Sans"/>
              </a:rPr>
              <a:t> = 10 | Q</a:t>
            </a:r>
            <a:r>
              <a:rPr b="0" lang="en-US" sz="1050" spc="-1" strike="noStrike" baseline="-33000">
                <a:solidFill>
                  <a:srgbClr val="000000"/>
                </a:solidFill>
                <a:latin typeface="Arial"/>
                <a:ea typeface="DejaVu Sans"/>
              </a:rPr>
              <a:t>2</a:t>
            </a:r>
            <a:r>
              <a:rPr b="0" lang="en-US" sz="1050" spc="-1" strike="noStrike">
                <a:solidFill>
                  <a:srgbClr val="000000"/>
                </a:solidFill>
                <a:latin typeface="Arial"/>
                <a:ea typeface="DejaVu Sans"/>
              </a:rPr>
              <a:t> = 10</a:t>
            </a:r>
            <a:endParaRPr b="0" lang="en-US" sz="1050" spc="-1" strike="noStrike">
              <a:latin typeface="Arial"/>
            </a:endParaRPr>
          </a:p>
          <a:p>
            <a:pPr marL="216000" indent="-210960">
              <a:lnSpc>
                <a:spcPct val="100000"/>
              </a:lnSpc>
              <a:buClr>
                <a:srgbClr val="000000"/>
              </a:buClr>
              <a:buSzPct val="45000"/>
              <a:buFont typeface="Wingdings" charset="2"/>
              <a:buChar char=""/>
            </a:pPr>
            <a:r>
              <a:rPr b="0" lang="en-US" sz="1050" spc="-1" strike="noStrike">
                <a:solidFill>
                  <a:srgbClr val="000000"/>
                </a:solidFill>
                <a:latin typeface="Arial"/>
                <a:ea typeface="DejaVu Sans"/>
              </a:rPr>
              <a:t>Minimum majority for IntraQuorum = 2/3</a:t>
            </a:r>
            <a:endParaRPr b="0" lang="en-US" sz="1050" spc="-1" strike="noStrike">
              <a:latin typeface="Arial"/>
            </a:endParaRPr>
          </a:p>
          <a:p>
            <a:pPr marL="216000" indent="-210960">
              <a:lnSpc>
                <a:spcPct val="100000"/>
              </a:lnSpc>
              <a:buClr>
                <a:srgbClr val="000000"/>
              </a:buClr>
              <a:buSzPct val="45000"/>
              <a:buFont typeface="Wingdings" charset="2"/>
              <a:buChar char=""/>
            </a:pPr>
            <a:r>
              <a:rPr b="0" lang="en-US" sz="1050" spc="-1" strike="noStrike">
                <a:solidFill>
                  <a:srgbClr val="000000"/>
                </a:solidFill>
                <a:latin typeface="Arial"/>
                <a:ea typeface="DejaVu Sans"/>
              </a:rPr>
              <a:t>==&gt; Q</a:t>
            </a:r>
            <a:r>
              <a:rPr b="0" lang="en-US" sz="1050" spc="-1" strike="noStrike" baseline="-33000">
                <a:solidFill>
                  <a:srgbClr val="000000"/>
                </a:solidFill>
                <a:latin typeface="Arial"/>
                <a:ea typeface="DejaVu Sans"/>
              </a:rPr>
              <a:t>n </a:t>
            </a:r>
            <a:r>
              <a:rPr b="0" lang="en-US" sz="1050" spc="-1" strike="noStrike">
                <a:solidFill>
                  <a:srgbClr val="000000"/>
                </a:solidFill>
                <a:latin typeface="Arial"/>
                <a:ea typeface="DejaVu Sans"/>
              </a:rPr>
              <a:t>(majority) = 6</a:t>
            </a:r>
            <a:endParaRPr b="0" lang="en-US" sz="1050" spc="-1" strike="noStrike">
              <a:latin typeface="Arial"/>
            </a:endParaRPr>
          </a:p>
          <a:p>
            <a:pPr marL="216000" indent="-210960">
              <a:lnSpc>
                <a:spcPct val="100000"/>
              </a:lnSpc>
              <a:buClr>
                <a:srgbClr val="000000"/>
              </a:buClr>
              <a:buSzPct val="45000"/>
              <a:buFont typeface="Wingdings" charset="2"/>
              <a:buChar char=""/>
            </a:pPr>
            <a:r>
              <a:rPr b="0" lang="en-US" sz="1050" spc="-1" strike="noStrike">
                <a:solidFill>
                  <a:srgbClr val="000000"/>
                </a:solidFill>
                <a:latin typeface="Arial"/>
                <a:ea typeface="DejaVu Sans"/>
              </a:rPr>
              <a:t>M = Total Majority of Members in Quorum</a:t>
            </a:r>
            <a:endParaRPr b="0" lang="en-US" sz="1050" spc="-1" strike="noStrike">
              <a:latin typeface="Arial"/>
            </a:endParaRPr>
          </a:p>
          <a:p>
            <a:pPr marL="216000" indent="-210960">
              <a:lnSpc>
                <a:spcPct val="100000"/>
              </a:lnSpc>
              <a:buClr>
                <a:srgbClr val="000000"/>
              </a:buClr>
              <a:buSzPct val="45000"/>
              <a:buFont typeface="Wingdings" charset="2"/>
              <a:buChar char=""/>
            </a:pPr>
            <a:r>
              <a:rPr b="0" lang="en-US" sz="1050" spc="-1" strike="noStrike">
                <a:solidFill>
                  <a:srgbClr val="000000"/>
                </a:solidFill>
                <a:latin typeface="Arial"/>
                <a:ea typeface="DejaVu Sans"/>
              </a:rPr>
              <a:t>Intra Quorum Communication = M* (M-1) * No of Quorums</a:t>
            </a:r>
            <a:endParaRPr b="0" lang="en-US" sz="1050" spc="-1" strike="noStrike">
              <a:latin typeface="Arial"/>
            </a:endParaRPr>
          </a:p>
          <a:p>
            <a:pPr marL="216000" indent="-210960">
              <a:lnSpc>
                <a:spcPct val="100000"/>
              </a:lnSpc>
              <a:buClr>
                <a:srgbClr val="000000"/>
              </a:buClr>
              <a:buSzPct val="45000"/>
              <a:buFont typeface="Wingdings" charset="2"/>
              <a:buChar char=""/>
            </a:pPr>
            <a:r>
              <a:rPr b="0" lang="en-US" sz="1050" spc="-1" strike="noStrike">
                <a:solidFill>
                  <a:srgbClr val="000000"/>
                </a:solidFill>
                <a:latin typeface="Arial"/>
                <a:ea typeface="DejaVu Sans"/>
              </a:rPr>
              <a:t>= 6 * 5 * 2 </a:t>
            </a:r>
            <a:endParaRPr b="0" lang="en-US" sz="1050" spc="-1" strike="noStrike">
              <a:latin typeface="Arial"/>
            </a:endParaRPr>
          </a:p>
          <a:p>
            <a:pPr marL="216000" indent="-210960">
              <a:lnSpc>
                <a:spcPct val="100000"/>
              </a:lnSpc>
              <a:buClr>
                <a:srgbClr val="000000"/>
              </a:buClr>
              <a:buSzPct val="45000"/>
              <a:buFont typeface="Wingdings" charset="2"/>
              <a:buChar char=""/>
            </a:pPr>
            <a:r>
              <a:rPr b="0" lang="en-US" sz="1050" spc="-1" strike="noStrike">
                <a:solidFill>
                  <a:srgbClr val="000000"/>
                </a:solidFill>
                <a:latin typeface="Arial"/>
                <a:ea typeface="DejaVu Sans"/>
              </a:rPr>
              <a:t>=60</a:t>
            </a:r>
            <a:endParaRPr b="0" lang="en-US" sz="1050" spc="-1" strike="noStrike">
              <a:latin typeface="Arial"/>
            </a:endParaRPr>
          </a:p>
          <a:p>
            <a:pPr marL="216000" indent="-210960">
              <a:lnSpc>
                <a:spcPct val="100000"/>
              </a:lnSpc>
              <a:buClr>
                <a:srgbClr val="000000"/>
              </a:buClr>
              <a:buSzPct val="45000"/>
              <a:buFont typeface="Wingdings" charset="2"/>
              <a:buChar char=""/>
            </a:pPr>
            <a:r>
              <a:rPr b="1" lang="en-US" sz="1050" spc="-1" strike="noStrike">
                <a:solidFill>
                  <a:srgbClr val="000000"/>
                </a:solidFill>
                <a:latin typeface="Arial"/>
                <a:ea typeface="DejaVu Sans"/>
              </a:rPr>
              <a:t>Case 2: Quorum = 5</a:t>
            </a:r>
            <a:endParaRPr b="0" lang="en-US" sz="1050" spc="-1" strike="noStrike">
              <a:latin typeface="Arial"/>
            </a:endParaRPr>
          </a:p>
          <a:p>
            <a:pPr>
              <a:lnSpc>
                <a:spcPct val="100000"/>
              </a:lnSpc>
            </a:pPr>
            <a:r>
              <a:rPr b="0" lang="en-US" sz="1050" spc="-1" strike="noStrike">
                <a:solidFill>
                  <a:srgbClr val="000000"/>
                </a:solidFill>
                <a:latin typeface="Arial"/>
                <a:ea typeface="DejaVu Sans"/>
              </a:rPr>
              <a:t>Q</a:t>
            </a:r>
            <a:r>
              <a:rPr b="0" lang="en-US" sz="1050" spc="-1" strike="noStrike" baseline="-33000">
                <a:solidFill>
                  <a:srgbClr val="000000"/>
                </a:solidFill>
                <a:latin typeface="Arial"/>
                <a:ea typeface="DejaVu Sans"/>
              </a:rPr>
              <a:t>1</a:t>
            </a:r>
            <a:r>
              <a:rPr b="0" lang="en-US" sz="1050" spc="-1" strike="noStrike">
                <a:solidFill>
                  <a:srgbClr val="000000"/>
                </a:solidFill>
                <a:latin typeface="Arial"/>
                <a:ea typeface="DejaVu Sans"/>
              </a:rPr>
              <a:t> = 4 | Q</a:t>
            </a:r>
            <a:r>
              <a:rPr b="0" lang="en-US" sz="1050" spc="-1" strike="noStrike" baseline="-33000">
                <a:solidFill>
                  <a:srgbClr val="000000"/>
                </a:solidFill>
                <a:latin typeface="Arial"/>
                <a:ea typeface="DejaVu Sans"/>
              </a:rPr>
              <a:t>2</a:t>
            </a:r>
            <a:r>
              <a:rPr b="0" lang="en-US" sz="1050" spc="-1" strike="noStrike">
                <a:solidFill>
                  <a:srgbClr val="000000"/>
                </a:solidFill>
                <a:latin typeface="Arial"/>
                <a:ea typeface="DejaVu Sans"/>
              </a:rPr>
              <a:t> = 4 | Q</a:t>
            </a:r>
            <a:r>
              <a:rPr b="0" lang="en-US" sz="1050" spc="-1" strike="noStrike" baseline="-33000">
                <a:solidFill>
                  <a:srgbClr val="000000"/>
                </a:solidFill>
                <a:latin typeface="Arial"/>
                <a:ea typeface="DejaVu Sans"/>
              </a:rPr>
              <a:t>3</a:t>
            </a:r>
            <a:r>
              <a:rPr b="0" lang="en-US" sz="1050" spc="-1" strike="noStrike">
                <a:solidFill>
                  <a:srgbClr val="000000"/>
                </a:solidFill>
                <a:latin typeface="Arial"/>
                <a:ea typeface="DejaVu Sans"/>
              </a:rPr>
              <a:t> = 4 | Q</a:t>
            </a:r>
            <a:r>
              <a:rPr b="0" lang="en-US" sz="1050" spc="-1" strike="noStrike" baseline="-33000">
                <a:solidFill>
                  <a:srgbClr val="000000"/>
                </a:solidFill>
                <a:latin typeface="Arial"/>
                <a:ea typeface="DejaVu Sans"/>
              </a:rPr>
              <a:t>4</a:t>
            </a:r>
            <a:r>
              <a:rPr b="0" lang="en-US" sz="1050" spc="-1" strike="noStrike">
                <a:solidFill>
                  <a:srgbClr val="000000"/>
                </a:solidFill>
                <a:latin typeface="Arial"/>
                <a:ea typeface="DejaVu Sans"/>
              </a:rPr>
              <a:t> = 4 |  Q</a:t>
            </a:r>
            <a:r>
              <a:rPr b="0" lang="en-US" sz="1050" spc="-1" strike="noStrike" baseline="-33000">
                <a:solidFill>
                  <a:srgbClr val="000000"/>
                </a:solidFill>
                <a:latin typeface="Arial"/>
                <a:ea typeface="DejaVu Sans"/>
              </a:rPr>
              <a:t>4</a:t>
            </a:r>
            <a:r>
              <a:rPr b="0" lang="en-US" sz="1050" spc="-1" strike="noStrike">
                <a:solidFill>
                  <a:srgbClr val="000000"/>
                </a:solidFill>
                <a:latin typeface="Arial"/>
                <a:ea typeface="DejaVu Sans"/>
              </a:rPr>
              <a:t> = 4 | </a:t>
            </a:r>
            <a:endParaRPr b="0" lang="en-US" sz="1050" spc="-1" strike="noStrike">
              <a:latin typeface="Arial"/>
            </a:endParaRPr>
          </a:p>
          <a:p>
            <a:pPr>
              <a:lnSpc>
                <a:spcPct val="100000"/>
              </a:lnSpc>
            </a:pPr>
            <a:r>
              <a:rPr b="0" lang="en-US" sz="1050" spc="-1" strike="noStrike">
                <a:solidFill>
                  <a:srgbClr val="000000"/>
                </a:solidFill>
                <a:latin typeface="Arial"/>
                <a:ea typeface="DejaVu Sans"/>
              </a:rPr>
              <a:t>Minimum majority for IntraQuorum = 2/3</a:t>
            </a:r>
            <a:endParaRPr b="0" lang="en-US" sz="1050" spc="-1" strike="noStrike">
              <a:latin typeface="Arial"/>
            </a:endParaRPr>
          </a:p>
          <a:p>
            <a:pPr>
              <a:lnSpc>
                <a:spcPct val="100000"/>
              </a:lnSpc>
            </a:pPr>
            <a:r>
              <a:rPr b="0" lang="en-US" sz="1050" spc="-1" strike="noStrike">
                <a:solidFill>
                  <a:srgbClr val="000000"/>
                </a:solidFill>
                <a:latin typeface="Arial"/>
                <a:ea typeface="DejaVu Sans"/>
              </a:rPr>
              <a:t>==&gt; Q</a:t>
            </a:r>
            <a:r>
              <a:rPr b="0" lang="en-US" sz="1050" spc="-1" strike="noStrike" baseline="-33000">
                <a:solidFill>
                  <a:srgbClr val="000000"/>
                </a:solidFill>
                <a:latin typeface="Arial"/>
                <a:ea typeface="DejaVu Sans"/>
              </a:rPr>
              <a:t>n </a:t>
            </a:r>
            <a:r>
              <a:rPr b="0" lang="en-US" sz="1050" spc="-1" strike="noStrike">
                <a:solidFill>
                  <a:srgbClr val="000000"/>
                </a:solidFill>
                <a:latin typeface="Arial"/>
                <a:ea typeface="DejaVu Sans"/>
              </a:rPr>
              <a:t>(majority) = 2</a:t>
            </a:r>
            <a:endParaRPr b="0" lang="en-US" sz="1050" spc="-1" strike="noStrike">
              <a:latin typeface="Arial"/>
            </a:endParaRPr>
          </a:p>
          <a:p>
            <a:pPr>
              <a:lnSpc>
                <a:spcPct val="100000"/>
              </a:lnSpc>
            </a:pPr>
            <a:r>
              <a:rPr b="0" lang="en-US" sz="1050" spc="-1" strike="noStrike">
                <a:solidFill>
                  <a:srgbClr val="000000"/>
                </a:solidFill>
                <a:latin typeface="Arial"/>
                <a:ea typeface="DejaVu Sans"/>
              </a:rPr>
              <a:t>M = Total Majority of Members in Quorum</a:t>
            </a:r>
            <a:endParaRPr b="0" lang="en-US" sz="1050" spc="-1" strike="noStrike">
              <a:latin typeface="Arial"/>
            </a:endParaRPr>
          </a:p>
          <a:p>
            <a:pPr>
              <a:lnSpc>
                <a:spcPct val="100000"/>
              </a:lnSpc>
            </a:pPr>
            <a:r>
              <a:rPr b="0" lang="en-US" sz="1050" spc="-1" strike="noStrike">
                <a:solidFill>
                  <a:srgbClr val="000000"/>
                </a:solidFill>
                <a:latin typeface="Arial"/>
                <a:ea typeface="DejaVu Sans"/>
              </a:rPr>
              <a:t>Intra Quorum Communication = M* (M-1) * No of Quorums</a:t>
            </a:r>
            <a:endParaRPr b="0" lang="en-US" sz="1050" spc="-1" strike="noStrike">
              <a:latin typeface="Arial"/>
            </a:endParaRPr>
          </a:p>
          <a:p>
            <a:pPr>
              <a:lnSpc>
                <a:spcPct val="100000"/>
              </a:lnSpc>
            </a:pPr>
            <a:r>
              <a:rPr b="0" lang="en-US" sz="1050" spc="-1" strike="noStrike">
                <a:solidFill>
                  <a:srgbClr val="000000"/>
                </a:solidFill>
                <a:latin typeface="Arial"/>
                <a:ea typeface="DejaVu Sans"/>
              </a:rPr>
              <a:t>= 2 * 1 * 5 </a:t>
            </a:r>
            <a:endParaRPr b="0" lang="en-US" sz="1050" spc="-1" strike="noStrike">
              <a:latin typeface="Arial"/>
            </a:endParaRPr>
          </a:p>
          <a:p>
            <a:pPr>
              <a:lnSpc>
                <a:spcPct val="100000"/>
              </a:lnSpc>
            </a:pPr>
            <a:r>
              <a:rPr b="0" lang="en-US" sz="1050" spc="-1" strike="noStrike">
                <a:solidFill>
                  <a:srgbClr val="000000"/>
                </a:solidFill>
                <a:latin typeface="Arial"/>
                <a:ea typeface="DejaVu Sans"/>
              </a:rPr>
              <a:t>= 10 (6 time gain due to increase of quorum)</a:t>
            </a:r>
            <a:endParaRPr b="0" lang="en-US" sz="1050" spc="-1" strike="noStrike">
              <a:latin typeface="Arial"/>
            </a:endParaRPr>
          </a:p>
          <a:p>
            <a:pPr>
              <a:lnSpc>
                <a:spcPct val="100000"/>
              </a:lnSpc>
            </a:pPr>
            <a:r>
              <a:rPr b="0" lang="en-US" sz="1050" spc="-1" strike="noStrike">
                <a:solidFill>
                  <a:srgbClr val="000000"/>
                </a:solidFill>
                <a:latin typeface="Arial"/>
                <a:ea typeface="DejaVu Sans"/>
              </a:rPr>
              <a:t>But Quorum members has to be optimal considering the faulty nodes/ adverse probability affecting liveness</a:t>
            </a:r>
            <a:endParaRPr b="0" lang="en-US" sz="1050" spc="-1" strike="noStrike">
              <a:latin typeface="Arial"/>
            </a:endParaRPr>
          </a:p>
        </p:txBody>
      </p:sp>
      <p:pic>
        <p:nvPicPr>
          <p:cNvPr id="315" name="" descr=""/>
          <p:cNvPicPr/>
          <p:nvPr/>
        </p:nvPicPr>
        <p:blipFill>
          <a:blip r:embed="rId1"/>
          <a:stretch/>
        </p:blipFill>
        <p:spPr>
          <a:xfrm>
            <a:off x="1097280" y="731520"/>
            <a:ext cx="4538880" cy="453888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CustomShape 1"/>
          <p:cNvSpPr/>
          <p:nvPr/>
        </p:nvSpPr>
        <p:spPr>
          <a:xfrm>
            <a:off x="1620000" y="216000"/>
            <a:ext cx="5964480" cy="419040"/>
          </a:xfrm>
          <a:prstGeom prst="rect">
            <a:avLst/>
          </a:prstGeom>
          <a:noFill/>
          <a:ln>
            <a:noFill/>
          </a:ln>
        </p:spPr>
        <p:style>
          <a:lnRef idx="0"/>
          <a:fillRef idx="0"/>
          <a:effectRef idx="0"/>
          <a:fontRef idx="minor"/>
        </p:style>
        <p:txBody>
          <a:bodyPr lIns="0" rIns="0" tIns="0" bIns="0" anchor="ctr">
            <a:noAutofit/>
          </a:bodyPr>
          <a:p>
            <a:pPr>
              <a:lnSpc>
                <a:spcPct val="100000"/>
              </a:lnSpc>
              <a:spcAft>
                <a:spcPts val="1060"/>
              </a:spcAft>
            </a:pPr>
            <a:r>
              <a:rPr b="1" lang="en-US" sz="2400" spc="-1" strike="noStrike">
                <a:solidFill>
                  <a:srgbClr val="050505"/>
                </a:solidFill>
                <a:latin typeface="Arial"/>
                <a:ea typeface="DejaVu Sans"/>
              </a:rPr>
              <a:t>CUPSEC Peer Network Type Influence</a:t>
            </a:r>
            <a:endParaRPr b="0" lang="en-US" sz="2400" spc="-1" strike="noStrike">
              <a:latin typeface="Arial"/>
            </a:endParaRPr>
          </a:p>
        </p:txBody>
      </p:sp>
      <p:sp>
        <p:nvSpPr>
          <p:cNvPr id="317" name="CustomShape 2"/>
          <p:cNvSpPr/>
          <p:nvPr/>
        </p:nvSpPr>
        <p:spPr>
          <a:xfrm>
            <a:off x="5852160" y="731520"/>
            <a:ext cx="3836880" cy="4751280"/>
          </a:xfrm>
          <a:prstGeom prst="rect">
            <a:avLst/>
          </a:prstGeom>
          <a:noFill/>
          <a:ln>
            <a:noFill/>
          </a:ln>
        </p:spPr>
        <p:style>
          <a:lnRef idx="0"/>
          <a:fillRef idx="0"/>
          <a:effectRef idx="0"/>
          <a:fontRef idx="minor"/>
        </p:style>
        <p:txBody>
          <a:bodyPr lIns="90000" rIns="90000" tIns="45000" bIns="45000">
            <a:noAutofit/>
          </a:bodyPr>
          <a:p>
            <a:pPr marL="216000" indent="-210960">
              <a:lnSpc>
                <a:spcPct val="100000"/>
              </a:lnSpc>
              <a:buClr>
                <a:srgbClr val="000000"/>
              </a:buClr>
              <a:buSzPct val="45000"/>
              <a:buFont typeface="Wingdings" charset="2"/>
              <a:buChar char=""/>
            </a:pPr>
            <a:r>
              <a:rPr b="0" lang="en-US" sz="1100" spc="-1" strike="noStrike">
                <a:solidFill>
                  <a:srgbClr val="000000"/>
                </a:solidFill>
                <a:latin typeface="Arial"/>
                <a:ea typeface="DejaVu Sans"/>
              </a:rPr>
              <a:t>Peer to Peer Communication influences the broadcast and reception of message passing in consensus.</a:t>
            </a:r>
            <a:endParaRPr b="0" lang="en-US" sz="1100" spc="-1" strike="noStrike">
              <a:latin typeface="Arial"/>
            </a:endParaRPr>
          </a:p>
          <a:p>
            <a:pPr marL="216000" indent="-210960">
              <a:lnSpc>
                <a:spcPct val="100000"/>
              </a:lnSpc>
              <a:buClr>
                <a:srgbClr val="000000"/>
              </a:buClr>
              <a:buSzPct val="45000"/>
              <a:buFont typeface="Wingdings" charset="2"/>
              <a:buChar char=""/>
            </a:pPr>
            <a:r>
              <a:rPr b="0" lang="en-US" sz="1100" spc="-1" strike="noStrike">
                <a:solidFill>
                  <a:srgbClr val="000000"/>
                </a:solidFill>
                <a:latin typeface="Arial"/>
                <a:ea typeface="DejaVu Sans"/>
              </a:rPr>
              <a:t>Network Type Influence: </a:t>
            </a:r>
            <a:endParaRPr b="0" lang="en-US" sz="1100" spc="-1" strike="noStrike">
              <a:latin typeface="Arial"/>
            </a:endParaRPr>
          </a:p>
          <a:p>
            <a:pPr marL="216000" indent="-210960">
              <a:lnSpc>
                <a:spcPct val="100000"/>
              </a:lnSpc>
              <a:buClr>
                <a:srgbClr val="000000"/>
              </a:buClr>
              <a:buFont typeface="StarSymbol"/>
              <a:buAutoNum type="arabicParenR"/>
            </a:pPr>
            <a:r>
              <a:rPr b="0" lang="en-US" sz="1100" spc="-1" strike="noStrike">
                <a:solidFill>
                  <a:srgbClr val="000000"/>
                </a:solidFill>
                <a:latin typeface="Arial"/>
                <a:ea typeface="DejaVu Sans"/>
              </a:rPr>
              <a:t> </a:t>
            </a:r>
            <a:r>
              <a:rPr b="0" lang="en-US" sz="1100" spc="-1" strike="noStrike">
                <a:solidFill>
                  <a:srgbClr val="000000"/>
                </a:solidFill>
                <a:latin typeface="Arial"/>
                <a:ea typeface="DejaVu Sans"/>
              </a:rPr>
              <a:t>Number of Socket Communication Process Management ( Send and Receive)</a:t>
            </a:r>
            <a:endParaRPr b="0" lang="en-US" sz="1100" spc="-1" strike="noStrike">
              <a:latin typeface="Arial"/>
            </a:endParaRPr>
          </a:p>
          <a:p>
            <a:pPr marL="216000" indent="-210960">
              <a:lnSpc>
                <a:spcPct val="100000"/>
              </a:lnSpc>
              <a:buClr>
                <a:srgbClr val="000000"/>
              </a:buClr>
              <a:buFont typeface="StarSymbol"/>
              <a:buAutoNum type="arabicParenR"/>
            </a:pPr>
            <a:r>
              <a:rPr b="0" lang="en-US" sz="1100" spc="-1" strike="noStrike">
                <a:solidFill>
                  <a:srgbClr val="000000"/>
                </a:solidFill>
                <a:latin typeface="Arial"/>
                <a:ea typeface="DejaVu Sans"/>
              </a:rPr>
              <a:t> </a:t>
            </a:r>
            <a:r>
              <a:rPr b="0" lang="en-US" sz="1100" spc="-1" strike="noStrike">
                <a:solidFill>
                  <a:srgbClr val="000000"/>
                </a:solidFill>
                <a:latin typeface="Arial"/>
                <a:ea typeface="DejaVu Sans"/>
              </a:rPr>
              <a:t>Routing Latency</a:t>
            </a:r>
            <a:endParaRPr b="0" lang="en-US" sz="1100" spc="-1" strike="noStrike">
              <a:latin typeface="Arial"/>
            </a:endParaRPr>
          </a:p>
          <a:p>
            <a:pPr marL="216000" indent="-210960">
              <a:lnSpc>
                <a:spcPct val="100000"/>
              </a:lnSpc>
              <a:buClr>
                <a:srgbClr val="000000"/>
              </a:buClr>
              <a:buFont typeface="StarSymbol"/>
              <a:buAutoNum type="arabicParenR"/>
            </a:pPr>
            <a:r>
              <a:rPr b="0" lang="en-US" sz="1100" spc="-1" strike="noStrike">
                <a:solidFill>
                  <a:srgbClr val="000000"/>
                </a:solidFill>
                <a:latin typeface="Arial"/>
                <a:ea typeface="DejaVu Sans"/>
              </a:rPr>
              <a:t> </a:t>
            </a:r>
            <a:r>
              <a:rPr b="0" lang="en-US" sz="1100" spc="-1" strike="noStrike">
                <a:solidFill>
                  <a:srgbClr val="000000"/>
                </a:solidFill>
                <a:latin typeface="Arial"/>
                <a:ea typeface="DejaVu Sans"/>
              </a:rPr>
              <a:t>Clustering Coefficient</a:t>
            </a:r>
            <a:endParaRPr b="0" lang="en-US" sz="1100" spc="-1" strike="noStrike">
              <a:latin typeface="Arial"/>
            </a:endParaRPr>
          </a:p>
          <a:p>
            <a:pPr marL="216000" indent="-210960">
              <a:lnSpc>
                <a:spcPct val="100000"/>
              </a:lnSpc>
              <a:buClr>
                <a:srgbClr val="000000"/>
              </a:buClr>
              <a:buFont typeface="StarSymbol"/>
              <a:buAutoNum type="arabicParenR"/>
            </a:pPr>
            <a:r>
              <a:rPr b="0" lang="en-US" sz="1100" spc="-1" strike="noStrike">
                <a:solidFill>
                  <a:srgbClr val="000000"/>
                </a:solidFill>
                <a:latin typeface="Arial"/>
                <a:ea typeface="DejaVu Sans"/>
              </a:rPr>
              <a:t>Power Law application to degree of networks or poisson distribution ( independent and constant) </a:t>
            </a:r>
            <a:endParaRPr b="0" lang="en-US" sz="1100" spc="-1" strike="noStrike">
              <a:latin typeface="Arial"/>
            </a:endParaRPr>
          </a:p>
          <a:p>
            <a:pPr marL="216000" indent="-210960">
              <a:lnSpc>
                <a:spcPct val="100000"/>
              </a:lnSpc>
              <a:buClr>
                <a:srgbClr val="000000"/>
              </a:buClr>
              <a:buSzPct val="45000"/>
              <a:buFont typeface="Wingdings" charset="2"/>
              <a:buChar char=""/>
            </a:pPr>
            <a:r>
              <a:rPr b="1" lang="en-US" sz="1100" spc="-1" strike="noStrike">
                <a:solidFill>
                  <a:srgbClr val="000000"/>
                </a:solidFill>
                <a:latin typeface="Arial"/>
                <a:ea typeface="DejaVu Sans"/>
              </a:rPr>
              <a:t>Mesh Network: </a:t>
            </a:r>
            <a:r>
              <a:rPr b="0" lang="en-US" sz="1100" spc="-1" strike="noStrike">
                <a:solidFill>
                  <a:srgbClr val="000000"/>
                </a:solidFill>
                <a:latin typeface="Arial"/>
                <a:ea typeface="DejaVu Sans"/>
              </a:rPr>
              <a:t>Full Duplex communication with less latency but at the cost of high socket communication</a:t>
            </a:r>
            <a:endParaRPr b="0" lang="en-US" sz="1100" spc="-1" strike="noStrike">
              <a:latin typeface="Arial"/>
            </a:endParaRPr>
          </a:p>
          <a:p>
            <a:pPr marL="216000" indent="-210960">
              <a:lnSpc>
                <a:spcPct val="100000"/>
              </a:lnSpc>
              <a:buClr>
                <a:srgbClr val="000000"/>
              </a:buClr>
              <a:buSzPct val="45000"/>
              <a:buFont typeface="Wingdings" charset="2"/>
              <a:buChar char=""/>
            </a:pPr>
            <a:r>
              <a:rPr b="1" lang="en-US" sz="1100" spc="-1" strike="noStrike">
                <a:solidFill>
                  <a:srgbClr val="000000"/>
                </a:solidFill>
                <a:latin typeface="Arial"/>
                <a:ea typeface="DejaVu Sans"/>
              </a:rPr>
              <a:t>Lattice Network:</a:t>
            </a:r>
            <a:r>
              <a:rPr b="0" lang="en-US" sz="1100" spc="-1" strike="noStrike">
                <a:solidFill>
                  <a:srgbClr val="000000"/>
                </a:solidFill>
                <a:latin typeface="Arial"/>
                <a:ea typeface="DejaVu Sans"/>
              </a:rPr>
              <a:t> Optimal Connection with mean degree (in + out connections)</a:t>
            </a:r>
            <a:endParaRPr b="0" lang="en-US" sz="1100" spc="-1" strike="noStrike">
              <a:latin typeface="Arial"/>
            </a:endParaRPr>
          </a:p>
          <a:p>
            <a:pPr marL="216000" indent="-210960">
              <a:lnSpc>
                <a:spcPct val="100000"/>
              </a:lnSpc>
              <a:buClr>
                <a:srgbClr val="000000"/>
              </a:buClr>
              <a:buSzPct val="45000"/>
              <a:buFont typeface="Wingdings" charset="2"/>
              <a:buChar char=""/>
            </a:pPr>
            <a:r>
              <a:rPr b="1" lang="en-US" sz="1100" spc="-1" strike="noStrike">
                <a:solidFill>
                  <a:srgbClr val="000000"/>
                </a:solidFill>
                <a:latin typeface="Arial"/>
                <a:ea typeface="DejaVu Sans"/>
              </a:rPr>
              <a:t>Watts Strogatz:</a:t>
            </a:r>
            <a:r>
              <a:rPr b="0" lang="en-US" sz="1100" spc="-1" strike="noStrike">
                <a:solidFill>
                  <a:srgbClr val="000000"/>
                </a:solidFill>
                <a:latin typeface="Arial"/>
                <a:ea typeface="DejaVu Sans"/>
              </a:rPr>
              <a:t> Short Average Path compared to Lattice (More Ideal)</a:t>
            </a:r>
            <a:endParaRPr b="0" lang="en-US" sz="1100" spc="-1" strike="noStrike">
              <a:latin typeface="Arial"/>
            </a:endParaRPr>
          </a:p>
        </p:txBody>
      </p:sp>
      <p:pic>
        <p:nvPicPr>
          <p:cNvPr id="318" name="" descr=""/>
          <p:cNvPicPr/>
          <p:nvPr/>
        </p:nvPicPr>
        <p:blipFill>
          <a:blip r:embed="rId1"/>
          <a:stretch/>
        </p:blipFill>
        <p:spPr>
          <a:xfrm rot="21572400">
            <a:off x="66960" y="619920"/>
            <a:ext cx="2839320" cy="2839320"/>
          </a:xfrm>
          <a:prstGeom prst="rect">
            <a:avLst/>
          </a:prstGeom>
          <a:ln>
            <a:noFill/>
          </a:ln>
        </p:spPr>
      </p:pic>
      <p:pic>
        <p:nvPicPr>
          <p:cNvPr id="319" name="" descr=""/>
          <p:cNvPicPr/>
          <p:nvPr/>
        </p:nvPicPr>
        <p:blipFill>
          <a:blip r:embed="rId2"/>
          <a:stretch/>
        </p:blipFill>
        <p:spPr>
          <a:xfrm>
            <a:off x="3231000" y="762120"/>
            <a:ext cx="2526120" cy="2526120"/>
          </a:xfrm>
          <a:prstGeom prst="rect">
            <a:avLst/>
          </a:prstGeom>
          <a:ln>
            <a:noFill/>
          </a:ln>
        </p:spPr>
      </p:pic>
      <p:pic>
        <p:nvPicPr>
          <p:cNvPr id="320" name="" descr=""/>
          <p:cNvPicPr/>
          <p:nvPr/>
        </p:nvPicPr>
        <p:blipFill>
          <a:blip r:embed="rId3"/>
          <a:stretch/>
        </p:blipFill>
        <p:spPr>
          <a:xfrm>
            <a:off x="2011680" y="2926080"/>
            <a:ext cx="2593800" cy="259380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CustomShape 1"/>
          <p:cNvSpPr/>
          <p:nvPr/>
        </p:nvSpPr>
        <p:spPr>
          <a:xfrm>
            <a:off x="1620000" y="216000"/>
            <a:ext cx="5964480" cy="419040"/>
          </a:xfrm>
          <a:prstGeom prst="rect">
            <a:avLst/>
          </a:prstGeom>
          <a:noFill/>
          <a:ln>
            <a:noFill/>
          </a:ln>
        </p:spPr>
        <p:style>
          <a:lnRef idx="0"/>
          <a:fillRef idx="0"/>
          <a:effectRef idx="0"/>
          <a:fontRef idx="minor"/>
        </p:style>
        <p:txBody>
          <a:bodyPr lIns="0" rIns="0" tIns="0" bIns="0" anchor="ctr">
            <a:noAutofit/>
          </a:bodyPr>
          <a:p>
            <a:pPr>
              <a:lnSpc>
                <a:spcPct val="100000"/>
              </a:lnSpc>
              <a:spcAft>
                <a:spcPts val="1060"/>
              </a:spcAft>
            </a:pPr>
            <a:r>
              <a:rPr b="1" lang="en-US" sz="2400" spc="-1" strike="noStrike">
                <a:solidFill>
                  <a:srgbClr val="050505"/>
                </a:solidFill>
                <a:latin typeface="Arial"/>
                <a:ea typeface="DejaVu Sans"/>
              </a:rPr>
              <a:t>CUPSEC Peer Network Type Influence</a:t>
            </a:r>
            <a:endParaRPr b="0" lang="en-US" sz="2400" spc="-1" strike="noStrike">
              <a:latin typeface="Arial"/>
            </a:endParaRPr>
          </a:p>
        </p:txBody>
      </p:sp>
      <p:sp>
        <p:nvSpPr>
          <p:cNvPr id="322" name="CustomShape 2"/>
          <p:cNvSpPr/>
          <p:nvPr/>
        </p:nvSpPr>
        <p:spPr>
          <a:xfrm>
            <a:off x="6583680" y="822960"/>
            <a:ext cx="3379680" cy="4659840"/>
          </a:xfrm>
          <a:prstGeom prst="rect">
            <a:avLst/>
          </a:prstGeom>
          <a:noFill/>
          <a:ln>
            <a:noFill/>
          </a:ln>
        </p:spPr>
        <p:style>
          <a:lnRef idx="0"/>
          <a:fillRef idx="0"/>
          <a:effectRef idx="0"/>
          <a:fontRef idx="minor"/>
        </p:style>
        <p:txBody>
          <a:bodyPr lIns="90000" rIns="90000" tIns="45000" bIns="45000">
            <a:noAutofit/>
          </a:bodyPr>
          <a:p>
            <a:pPr marL="216000" indent="-210960">
              <a:lnSpc>
                <a:spcPct val="100000"/>
              </a:lnSpc>
              <a:buClr>
                <a:srgbClr val="000000"/>
              </a:buClr>
              <a:buSzPct val="45000"/>
              <a:buFont typeface="Wingdings" charset="2"/>
              <a:buChar char=""/>
            </a:pPr>
            <a:r>
              <a:rPr b="0" lang="en-US" sz="1200" spc="-1" strike="noStrike">
                <a:solidFill>
                  <a:srgbClr val="000000"/>
                </a:solidFill>
                <a:latin typeface="Arial"/>
                <a:ea typeface="DejaVu Sans"/>
              </a:rPr>
              <a:t>Mesh Network Results shows that Lattice has initial better performance for 10 Nodes but decreases in case of 20,25 due to higher open socket connection for receiving and sending messages. </a:t>
            </a:r>
            <a:endParaRPr b="0" lang="en-US" sz="1200" spc="-1" strike="noStrike">
              <a:latin typeface="Arial"/>
            </a:endParaRPr>
          </a:p>
          <a:p>
            <a:pPr marL="216000" indent="-210960">
              <a:lnSpc>
                <a:spcPct val="100000"/>
              </a:lnSpc>
              <a:buClr>
                <a:srgbClr val="000000"/>
              </a:buClr>
              <a:buSzPct val="45000"/>
              <a:buFont typeface="Wingdings" charset="2"/>
              <a:buChar char=""/>
            </a:pPr>
            <a:r>
              <a:rPr b="0" lang="en-US" sz="1200" spc="-1" strike="noStrike">
                <a:solidFill>
                  <a:srgbClr val="000000"/>
                </a:solidFill>
                <a:latin typeface="Arial"/>
                <a:ea typeface="DejaVu Sans"/>
              </a:rPr>
              <a:t>In between Lattice and Watts Strogatz, the latter performs better due to short average distance between nodes</a:t>
            </a:r>
            <a:endParaRPr b="0" lang="en-US" sz="1200" spc="-1" strike="noStrike">
              <a:latin typeface="Arial"/>
            </a:endParaRPr>
          </a:p>
          <a:p>
            <a:pPr marL="216000" indent="-210960">
              <a:lnSpc>
                <a:spcPct val="100000"/>
              </a:lnSpc>
              <a:buClr>
                <a:srgbClr val="000000"/>
              </a:buClr>
              <a:buSzPct val="45000"/>
              <a:buFont typeface="Wingdings" charset="2"/>
              <a:buChar char=""/>
            </a:pPr>
            <a:r>
              <a:rPr b="0" lang="en-US" sz="1200" spc="-1" strike="noStrike">
                <a:solidFill>
                  <a:srgbClr val="000000"/>
                </a:solidFill>
                <a:latin typeface="Arial"/>
                <a:ea typeface="DejaVu Sans"/>
              </a:rPr>
              <a:t>In case of higher no of nodes, Watts Strogatz performs better than mesh or lattice which has a balance of short average distance and reduce number of socket communications. </a:t>
            </a:r>
            <a:endParaRPr b="0" lang="en-US" sz="1200" spc="-1" strike="noStrike">
              <a:latin typeface="Arial"/>
            </a:endParaRPr>
          </a:p>
          <a:p>
            <a:pPr marL="216000" indent="-210960">
              <a:lnSpc>
                <a:spcPct val="100000"/>
              </a:lnSpc>
              <a:buClr>
                <a:srgbClr val="000000"/>
              </a:buClr>
              <a:buSzPct val="45000"/>
              <a:buFont typeface="Wingdings" charset="2"/>
              <a:buChar char=""/>
            </a:pPr>
            <a:r>
              <a:rPr b="0" lang="en-US" sz="1200" spc="-1" strike="noStrike">
                <a:solidFill>
                  <a:srgbClr val="000000"/>
                </a:solidFill>
                <a:latin typeface="Arial"/>
                <a:ea typeface="DejaVu Sans"/>
              </a:rPr>
              <a:t>But we maintain the mesh network during our test as we introduce faulty nodes advertently which might bring in cascading effect for other nodes as well especially the latency factor. </a:t>
            </a:r>
            <a:endParaRPr b="0" lang="en-US" sz="1200" spc="-1" strike="noStrike">
              <a:latin typeface="Arial"/>
            </a:endParaRPr>
          </a:p>
        </p:txBody>
      </p:sp>
      <p:pic>
        <p:nvPicPr>
          <p:cNvPr id="323" name="" descr=""/>
          <p:cNvPicPr/>
          <p:nvPr/>
        </p:nvPicPr>
        <p:blipFill>
          <a:blip r:embed="rId1"/>
          <a:stretch/>
        </p:blipFill>
        <p:spPr>
          <a:xfrm>
            <a:off x="1676520" y="822960"/>
            <a:ext cx="4630320" cy="463032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CustomShape 1"/>
          <p:cNvSpPr/>
          <p:nvPr/>
        </p:nvSpPr>
        <p:spPr>
          <a:xfrm>
            <a:off x="1645920" y="127440"/>
            <a:ext cx="5964480" cy="419040"/>
          </a:xfrm>
          <a:prstGeom prst="rect">
            <a:avLst/>
          </a:prstGeom>
          <a:noFill/>
          <a:ln>
            <a:noFill/>
          </a:ln>
        </p:spPr>
        <p:style>
          <a:lnRef idx="0"/>
          <a:fillRef idx="0"/>
          <a:effectRef idx="0"/>
          <a:fontRef idx="minor"/>
        </p:style>
        <p:txBody>
          <a:bodyPr lIns="0" rIns="0" tIns="0" bIns="0" anchor="ctr">
            <a:noAutofit/>
          </a:bodyPr>
          <a:p>
            <a:pPr>
              <a:lnSpc>
                <a:spcPct val="100000"/>
              </a:lnSpc>
              <a:spcAft>
                <a:spcPts val="1060"/>
              </a:spcAft>
            </a:pPr>
            <a:r>
              <a:rPr b="1" lang="en-US" sz="2400" spc="-1" strike="noStrike">
                <a:solidFill>
                  <a:srgbClr val="050505"/>
                </a:solidFill>
                <a:latin typeface="Arial"/>
                <a:ea typeface="DejaVu Sans"/>
              </a:rPr>
              <a:t>Implicit Variant Comparison</a:t>
            </a:r>
            <a:endParaRPr b="0" lang="en-US" sz="2400" spc="-1" strike="noStrike">
              <a:latin typeface="Arial"/>
            </a:endParaRPr>
          </a:p>
        </p:txBody>
      </p:sp>
      <p:sp>
        <p:nvSpPr>
          <p:cNvPr id="325" name="CustomShape 2"/>
          <p:cNvSpPr/>
          <p:nvPr/>
        </p:nvSpPr>
        <p:spPr>
          <a:xfrm>
            <a:off x="2103120" y="5346360"/>
            <a:ext cx="7860240" cy="258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600" spc="-1" strike="noStrike">
                <a:solidFill>
                  <a:srgbClr val="000000"/>
                </a:solidFill>
                <a:latin typeface="Arial"/>
                <a:ea typeface="DejaVu Sans"/>
              </a:rPr>
              <a:t># https://stackoverflow.com/questions/51125238/pbft-why-cant-the-replicas-perform-the-request-after-2-3-have-prepared-why-do</a:t>
            </a:r>
            <a:endParaRPr b="0" lang="en-US" sz="600" spc="-1" strike="noStrike">
              <a:latin typeface="Arial"/>
            </a:endParaRPr>
          </a:p>
        </p:txBody>
      </p:sp>
      <p:pic>
        <p:nvPicPr>
          <p:cNvPr id="326" name="" descr=""/>
          <p:cNvPicPr/>
          <p:nvPr/>
        </p:nvPicPr>
        <p:blipFill>
          <a:blip r:embed="rId1"/>
          <a:stretch/>
        </p:blipFill>
        <p:spPr>
          <a:xfrm>
            <a:off x="3306960" y="-63720"/>
            <a:ext cx="4008240" cy="566820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CustomShape 1"/>
          <p:cNvSpPr/>
          <p:nvPr/>
        </p:nvSpPr>
        <p:spPr>
          <a:xfrm>
            <a:off x="1620000" y="216000"/>
            <a:ext cx="5964480" cy="419040"/>
          </a:xfrm>
          <a:prstGeom prst="rect">
            <a:avLst/>
          </a:prstGeom>
          <a:noFill/>
          <a:ln>
            <a:noFill/>
          </a:ln>
        </p:spPr>
        <p:style>
          <a:lnRef idx="0"/>
          <a:fillRef idx="0"/>
          <a:effectRef idx="0"/>
          <a:fontRef idx="minor"/>
        </p:style>
        <p:txBody>
          <a:bodyPr lIns="0" rIns="0" tIns="0" bIns="0" anchor="ctr">
            <a:noAutofit/>
          </a:bodyPr>
          <a:p>
            <a:pPr>
              <a:lnSpc>
                <a:spcPct val="100000"/>
              </a:lnSpc>
              <a:spcAft>
                <a:spcPts val="1060"/>
              </a:spcAft>
            </a:pPr>
            <a:r>
              <a:rPr b="1" lang="en-US" sz="2400" spc="-1" strike="noStrike">
                <a:solidFill>
                  <a:srgbClr val="050505"/>
                </a:solidFill>
                <a:latin typeface="Arial"/>
                <a:ea typeface="DejaVu Sans"/>
              </a:rPr>
              <a:t>Implicit Variant Comparison</a:t>
            </a:r>
            <a:endParaRPr b="0" lang="en-US" sz="2400" spc="-1" strike="noStrike">
              <a:latin typeface="Arial"/>
            </a:endParaRPr>
          </a:p>
        </p:txBody>
      </p:sp>
      <p:sp>
        <p:nvSpPr>
          <p:cNvPr id="328" name="CustomShape 2"/>
          <p:cNvSpPr/>
          <p:nvPr/>
        </p:nvSpPr>
        <p:spPr>
          <a:xfrm>
            <a:off x="7040880" y="822960"/>
            <a:ext cx="3013920" cy="4751280"/>
          </a:xfrm>
          <a:prstGeom prst="rect">
            <a:avLst/>
          </a:prstGeom>
          <a:noFill/>
          <a:ln>
            <a:noFill/>
          </a:ln>
        </p:spPr>
        <p:style>
          <a:lnRef idx="0"/>
          <a:fillRef idx="0"/>
          <a:effectRef idx="0"/>
          <a:fontRef idx="minor"/>
        </p:style>
        <p:txBody>
          <a:bodyPr lIns="90000" rIns="90000" tIns="45000" bIns="45000">
            <a:noAutofit/>
          </a:bodyPr>
          <a:p>
            <a:pPr marL="216000" indent="-210960">
              <a:lnSpc>
                <a:spcPct val="100000"/>
              </a:lnSpc>
              <a:buClr>
                <a:srgbClr val="000000"/>
              </a:buClr>
              <a:buSzPct val="45000"/>
              <a:buFont typeface="Wingdings" charset="2"/>
              <a:buChar char=""/>
            </a:pPr>
            <a:r>
              <a:rPr b="0" lang="en-US" sz="1050" spc="-1" strike="noStrike">
                <a:solidFill>
                  <a:srgbClr val="000000"/>
                </a:solidFill>
                <a:latin typeface="Arial"/>
                <a:ea typeface="DejaVu Sans"/>
              </a:rPr>
              <a:t>Implicit Variant reduces the Intra-Quorum communication from [PROPOSE, COMMIT, FINALISE] to [FINALISE] partial block.</a:t>
            </a:r>
            <a:endParaRPr b="0" lang="en-US" sz="1050" spc="-1" strike="noStrike">
              <a:latin typeface="Arial"/>
            </a:endParaRPr>
          </a:p>
          <a:p>
            <a:pPr marL="216000" indent="-210960">
              <a:lnSpc>
                <a:spcPct val="100000"/>
              </a:lnSpc>
              <a:buClr>
                <a:srgbClr val="000000"/>
              </a:buClr>
              <a:buSzPct val="45000"/>
              <a:buFont typeface="Wingdings" charset="2"/>
              <a:buChar char=""/>
            </a:pPr>
            <a:r>
              <a:rPr b="0" lang="en-US" sz="1050" spc="-1" strike="noStrike">
                <a:solidFill>
                  <a:srgbClr val="000000"/>
                </a:solidFill>
                <a:latin typeface="Arial"/>
                <a:ea typeface="DejaVu Sans"/>
              </a:rPr>
              <a:t>This finalised partial block is broadcasted to its intra Quorum Members which completes the slot in the ephemeral chain.  </a:t>
            </a:r>
            <a:endParaRPr b="0" lang="en-US" sz="1050" spc="-1" strike="noStrike">
              <a:latin typeface="Arial"/>
            </a:endParaRPr>
          </a:p>
          <a:p>
            <a:pPr marL="216000" indent="-210960">
              <a:lnSpc>
                <a:spcPct val="100000"/>
              </a:lnSpc>
              <a:buClr>
                <a:srgbClr val="000000"/>
              </a:buClr>
              <a:buSzPct val="45000"/>
              <a:buFont typeface="Wingdings" charset="2"/>
              <a:buChar char=""/>
            </a:pPr>
            <a:r>
              <a:rPr b="0" lang="en-US" sz="1050" spc="-1" strike="noStrike">
                <a:solidFill>
                  <a:srgbClr val="000000"/>
                </a:solidFill>
                <a:latin typeface="Arial"/>
                <a:ea typeface="DejaVu Sans"/>
              </a:rPr>
              <a:t>This acceptance of finalised partial block by the intra-quorum peers implicitly completes the 2 phases of [PROPOSE, COMMIT]</a:t>
            </a:r>
            <a:endParaRPr b="0" lang="en-US" sz="1050" spc="-1" strike="noStrike">
              <a:latin typeface="Arial"/>
            </a:endParaRPr>
          </a:p>
          <a:p>
            <a:pPr marL="216000" indent="-210960">
              <a:lnSpc>
                <a:spcPct val="100000"/>
              </a:lnSpc>
              <a:buClr>
                <a:srgbClr val="000000"/>
              </a:buClr>
              <a:buSzPct val="45000"/>
              <a:buFont typeface="Wingdings" charset="2"/>
              <a:buChar char=""/>
            </a:pPr>
            <a:r>
              <a:rPr b="0" lang="en-US" sz="1050" spc="-1" strike="noStrike">
                <a:solidFill>
                  <a:srgbClr val="000000"/>
                </a:solidFill>
                <a:latin typeface="Arial"/>
                <a:ea typeface="DejaVu Sans"/>
              </a:rPr>
              <a:t>Although it has a less communication complexity this can ensure synchronisation issues in case the message is lost or delayed violating liveness property.</a:t>
            </a:r>
            <a:r>
              <a:rPr b="0" lang="en-US" sz="1050" spc="-1" strike="noStrike" baseline="33000">
                <a:solidFill>
                  <a:srgbClr val="000000"/>
                </a:solidFill>
                <a:latin typeface="Arial"/>
                <a:ea typeface="DejaVu Sans"/>
              </a:rPr>
              <a:t>#  </a:t>
            </a:r>
            <a:r>
              <a:rPr b="0" lang="en-US" sz="1050" spc="-1" strike="noStrike">
                <a:solidFill>
                  <a:srgbClr val="000000"/>
                </a:solidFill>
                <a:latin typeface="Arial"/>
                <a:ea typeface="DejaVu Sans"/>
              </a:rPr>
              <a:t>similar to PBFT requirement of three phases</a:t>
            </a:r>
            <a:endParaRPr b="0" lang="en-US" sz="1050" spc="-1" strike="noStrike">
              <a:latin typeface="Arial"/>
            </a:endParaRPr>
          </a:p>
          <a:p>
            <a:pPr marL="216000" indent="-210960">
              <a:lnSpc>
                <a:spcPct val="100000"/>
              </a:lnSpc>
              <a:buClr>
                <a:srgbClr val="000000"/>
              </a:buClr>
              <a:buSzPct val="45000"/>
              <a:buFont typeface="Wingdings" charset="2"/>
              <a:buChar char=""/>
            </a:pPr>
            <a:r>
              <a:rPr b="0" lang="en-US" sz="1050" spc="-1" strike="noStrike">
                <a:solidFill>
                  <a:srgbClr val="000000"/>
                </a:solidFill>
                <a:latin typeface="Arial"/>
                <a:ea typeface="DejaVu Sans"/>
              </a:rPr>
              <a:t>Difference in performance enlarges as no of nodes increase as message complexity intensifies a bit more for utilitarian variant.</a:t>
            </a:r>
            <a:endParaRPr b="0" lang="en-US" sz="1050" spc="-1" strike="noStrike">
              <a:latin typeface="Arial"/>
            </a:endParaRPr>
          </a:p>
          <a:p>
            <a:pPr>
              <a:lnSpc>
                <a:spcPct val="100000"/>
              </a:lnSpc>
            </a:pPr>
            <a:endParaRPr b="0" lang="en-US" sz="1050" spc="-1" strike="noStrike">
              <a:latin typeface="Arial"/>
            </a:endParaRPr>
          </a:p>
        </p:txBody>
      </p:sp>
      <p:sp>
        <p:nvSpPr>
          <p:cNvPr id="329" name="CustomShape 3"/>
          <p:cNvSpPr/>
          <p:nvPr/>
        </p:nvSpPr>
        <p:spPr>
          <a:xfrm>
            <a:off x="2103120" y="5346360"/>
            <a:ext cx="7860240" cy="258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600" spc="-1" strike="noStrike">
                <a:solidFill>
                  <a:srgbClr val="000000"/>
                </a:solidFill>
                <a:latin typeface="Arial"/>
                <a:ea typeface="DejaVu Sans"/>
              </a:rPr>
              <a:t># https://stackoverflow.com/questions/51125238/pbft-why-cant-the-replicas-perform-the-request-after-2-3-have-prepared-why-do</a:t>
            </a:r>
            <a:endParaRPr b="0" lang="en-US" sz="600" spc="-1" strike="noStrike">
              <a:latin typeface="Arial"/>
            </a:endParaRPr>
          </a:p>
        </p:txBody>
      </p:sp>
      <p:pic>
        <p:nvPicPr>
          <p:cNvPr id="330" name="" descr=""/>
          <p:cNvPicPr/>
          <p:nvPr/>
        </p:nvPicPr>
        <p:blipFill>
          <a:blip r:embed="rId1"/>
          <a:stretch/>
        </p:blipFill>
        <p:spPr>
          <a:xfrm>
            <a:off x="1950840" y="548640"/>
            <a:ext cx="4356000" cy="4356000"/>
          </a:xfrm>
          <a:prstGeom prst="rect">
            <a:avLst/>
          </a:prstGeom>
          <a:ln>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CustomShape 1"/>
          <p:cNvSpPr/>
          <p:nvPr/>
        </p:nvSpPr>
        <p:spPr>
          <a:xfrm>
            <a:off x="1620000" y="216000"/>
            <a:ext cx="5964480" cy="419040"/>
          </a:xfrm>
          <a:prstGeom prst="rect">
            <a:avLst/>
          </a:prstGeom>
          <a:noFill/>
          <a:ln>
            <a:noFill/>
          </a:ln>
        </p:spPr>
        <p:style>
          <a:lnRef idx="0"/>
          <a:fillRef idx="0"/>
          <a:effectRef idx="0"/>
          <a:fontRef idx="minor"/>
        </p:style>
        <p:txBody>
          <a:bodyPr lIns="0" rIns="0" tIns="0" bIns="0" anchor="ctr">
            <a:noAutofit/>
          </a:bodyPr>
          <a:p>
            <a:pPr>
              <a:lnSpc>
                <a:spcPct val="100000"/>
              </a:lnSpc>
              <a:spcAft>
                <a:spcPts val="1060"/>
              </a:spcAft>
            </a:pPr>
            <a:r>
              <a:rPr b="1" lang="en-US" sz="2000" spc="-1" strike="noStrike">
                <a:solidFill>
                  <a:srgbClr val="050505"/>
                </a:solidFill>
                <a:latin typeface="Arial"/>
                <a:ea typeface="DejaVu Sans"/>
              </a:rPr>
              <a:t>CUPSEC Fault Node Influence</a:t>
            </a:r>
            <a:endParaRPr b="0" lang="en-US" sz="2000" spc="-1" strike="noStrike">
              <a:latin typeface="Arial"/>
            </a:endParaRPr>
          </a:p>
        </p:txBody>
      </p:sp>
      <p:sp>
        <p:nvSpPr>
          <p:cNvPr id="332" name="CustomShape 2"/>
          <p:cNvSpPr/>
          <p:nvPr/>
        </p:nvSpPr>
        <p:spPr>
          <a:xfrm>
            <a:off x="5943600" y="822960"/>
            <a:ext cx="4019760" cy="4476960"/>
          </a:xfrm>
          <a:prstGeom prst="rect">
            <a:avLst/>
          </a:prstGeom>
          <a:noFill/>
          <a:ln>
            <a:noFill/>
          </a:ln>
        </p:spPr>
        <p:style>
          <a:lnRef idx="0"/>
          <a:fillRef idx="0"/>
          <a:effectRef idx="0"/>
          <a:fontRef idx="minor"/>
        </p:style>
        <p:txBody>
          <a:bodyPr lIns="90000" rIns="90000" tIns="45000" bIns="45000">
            <a:noAutofit/>
          </a:bodyPr>
          <a:p>
            <a:pPr marL="216000" indent="-210960">
              <a:lnSpc>
                <a:spcPct val="100000"/>
              </a:lnSpc>
              <a:buClr>
                <a:srgbClr val="000000"/>
              </a:buClr>
              <a:buSzPct val="45000"/>
              <a:buFont typeface="Wingdings" charset="2"/>
              <a:buChar char=""/>
            </a:pPr>
            <a:r>
              <a:rPr b="0" lang="en-US" sz="1100" spc="-1" strike="noStrike">
                <a:solidFill>
                  <a:srgbClr val="000000"/>
                </a:solidFill>
                <a:latin typeface="Arial"/>
                <a:ea typeface="DejaVu Sans"/>
              </a:rPr>
              <a:t>In this test type we introduce 4 types of conditions:</a:t>
            </a:r>
            <a:endParaRPr b="0" lang="en-US" sz="1100" spc="-1" strike="noStrike">
              <a:latin typeface="Arial"/>
            </a:endParaRPr>
          </a:p>
          <a:p>
            <a:pPr marL="216000" indent="-210960">
              <a:lnSpc>
                <a:spcPct val="100000"/>
              </a:lnSpc>
              <a:buClr>
                <a:srgbClr val="000000"/>
              </a:buClr>
              <a:buSzPct val="45000"/>
              <a:buFont typeface="Wingdings" charset="2"/>
              <a:buChar char=""/>
            </a:pPr>
            <a:r>
              <a:rPr b="0" lang="en-US" sz="1100" spc="-1" strike="noStrike">
                <a:solidFill>
                  <a:srgbClr val="000000"/>
                </a:solidFill>
                <a:latin typeface="Arial"/>
                <a:ea typeface="DejaVu Sans"/>
              </a:rPr>
              <a:t>Each case varies with 1,2,3 Nodes in a total of 10 Nodes with 2 Quorums.</a:t>
            </a:r>
            <a:endParaRPr b="0" lang="en-US" sz="1100" spc="-1" strike="noStrike">
              <a:latin typeface="Arial"/>
            </a:endParaRPr>
          </a:p>
          <a:p>
            <a:pPr marL="216000" indent="-210960">
              <a:lnSpc>
                <a:spcPct val="100000"/>
              </a:lnSpc>
              <a:buClr>
                <a:srgbClr val="000000"/>
              </a:buClr>
              <a:buSzPct val="45000"/>
              <a:buFont typeface="Wingdings" charset="2"/>
              <a:buChar char=""/>
            </a:pPr>
            <a:r>
              <a:rPr b="1" lang="en-US" sz="1100" spc="-1" strike="noStrike">
                <a:solidFill>
                  <a:srgbClr val="000000"/>
                </a:solidFill>
                <a:latin typeface="Arial"/>
                <a:ea typeface="DejaVu Sans"/>
              </a:rPr>
              <a:t>Case 1:</a:t>
            </a:r>
            <a:r>
              <a:rPr b="0" lang="en-US" sz="1100" spc="-1" strike="noStrike">
                <a:solidFill>
                  <a:srgbClr val="000000"/>
                </a:solidFill>
                <a:latin typeface="Arial"/>
                <a:ea typeface="DejaVu Sans"/>
              </a:rPr>
              <a:t> Latency of 100ms in message communication</a:t>
            </a:r>
            <a:endParaRPr b="0" lang="en-US" sz="1100" spc="-1" strike="noStrike">
              <a:latin typeface="Arial"/>
            </a:endParaRPr>
          </a:p>
          <a:p>
            <a:pPr marL="216000" indent="-210960">
              <a:lnSpc>
                <a:spcPct val="100000"/>
              </a:lnSpc>
              <a:buClr>
                <a:srgbClr val="000000"/>
              </a:buClr>
              <a:buFont typeface="StarSymbol"/>
              <a:buAutoNum type="arabicParenR"/>
            </a:pPr>
            <a:r>
              <a:rPr b="1" lang="en-US" sz="1100" spc="-1" strike="noStrike">
                <a:solidFill>
                  <a:srgbClr val="000000"/>
                </a:solidFill>
                <a:latin typeface="Arial"/>
                <a:ea typeface="DejaVu Sans"/>
              </a:rPr>
              <a:t>Case 2:</a:t>
            </a:r>
            <a:r>
              <a:rPr b="0" lang="en-US" sz="1100" spc="-1" strike="noStrike">
                <a:solidFill>
                  <a:srgbClr val="000000"/>
                </a:solidFill>
                <a:latin typeface="Arial"/>
                <a:ea typeface="DejaVu Sans"/>
              </a:rPr>
              <a:t> Malicious Full Block in which signature is falsified with block contents modified and broadcasted along with 200ms latency in communication</a:t>
            </a:r>
            <a:endParaRPr b="0" lang="en-US" sz="1100" spc="-1" strike="noStrike">
              <a:latin typeface="Arial"/>
            </a:endParaRPr>
          </a:p>
          <a:p>
            <a:pPr marL="216000" indent="-210960">
              <a:lnSpc>
                <a:spcPct val="100000"/>
              </a:lnSpc>
              <a:buClr>
                <a:srgbClr val="000000"/>
              </a:buClr>
              <a:buFont typeface="StarSymbol"/>
              <a:buAutoNum type="arabicParenR"/>
            </a:pPr>
            <a:r>
              <a:rPr b="1" lang="en-US" sz="1100" spc="-1" strike="noStrike">
                <a:solidFill>
                  <a:srgbClr val="000000"/>
                </a:solidFill>
                <a:latin typeface="Arial"/>
                <a:ea typeface="DejaVu Sans"/>
              </a:rPr>
              <a:t>Case 3:</a:t>
            </a:r>
            <a:r>
              <a:rPr b="0" lang="en-US" sz="1100" spc="-1" strike="noStrike">
                <a:solidFill>
                  <a:srgbClr val="000000"/>
                </a:solidFill>
                <a:latin typeface="Arial"/>
                <a:ea typeface="DejaVu Sans"/>
              </a:rPr>
              <a:t> Malicious Partial Block in which signature is falsified with block contents modified and broadcasted along with 200ms latency in communication.</a:t>
            </a:r>
            <a:endParaRPr b="0" lang="en-US" sz="1100" spc="-1" strike="noStrike">
              <a:latin typeface="Arial"/>
            </a:endParaRPr>
          </a:p>
          <a:p>
            <a:pPr marL="216000" indent="-210960">
              <a:lnSpc>
                <a:spcPct val="100000"/>
              </a:lnSpc>
              <a:buClr>
                <a:srgbClr val="000000"/>
              </a:buClr>
              <a:buFont typeface="StarSymbol"/>
              <a:buAutoNum type="arabicParenR"/>
            </a:pPr>
            <a:r>
              <a:rPr b="1" lang="en-US" sz="1100" spc="-1" strike="noStrike">
                <a:solidFill>
                  <a:srgbClr val="000000"/>
                </a:solidFill>
                <a:latin typeface="Arial"/>
                <a:ea typeface="DejaVu Sans"/>
              </a:rPr>
              <a:t>Case 4:</a:t>
            </a:r>
            <a:r>
              <a:rPr b="0" lang="en-US" sz="1100" spc="-1" strike="noStrike">
                <a:solidFill>
                  <a:srgbClr val="000000"/>
                </a:solidFill>
                <a:latin typeface="Arial"/>
                <a:ea typeface="DejaVu Sans"/>
              </a:rPr>
              <a:t> No Fault or Adverse case.</a:t>
            </a:r>
            <a:endParaRPr b="0" lang="en-US" sz="1100" spc="-1" strike="noStrike">
              <a:latin typeface="Arial"/>
            </a:endParaRPr>
          </a:p>
          <a:p>
            <a:pPr marL="216000" indent="-212400">
              <a:lnSpc>
                <a:spcPct val="100000"/>
              </a:lnSpc>
              <a:buClr>
                <a:srgbClr val="000000"/>
              </a:buClr>
              <a:buSzPct val="45000"/>
              <a:buFont typeface="Wingdings" charset="2"/>
              <a:buChar char=""/>
            </a:pPr>
            <a:r>
              <a:rPr b="0" lang="en-US" sz="1100" spc="-1" strike="noStrike">
                <a:solidFill>
                  <a:srgbClr val="000000"/>
                </a:solidFill>
                <a:latin typeface="Arial"/>
                <a:ea typeface="DejaVu Sans"/>
              </a:rPr>
              <a:t>Partial Block Malicious Activity decreases the performance to a much extent than the full block as it slows at the level of ephemeral chain which is detected and the malicious score is increased.</a:t>
            </a:r>
            <a:endParaRPr b="0" lang="en-US" sz="1100" spc="-1" strike="noStrike">
              <a:latin typeface="Arial"/>
            </a:endParaRPr>
          </a:p>
          <a:p>
            <a:pPr marL="216000" indent="-212400">
              <a:lnSpc>
                <a:spcPct val="100000"/>
              </a:lnSpc>
              <a:buClr>
                <a:srgbClr val="000000"/>
              </a:buClr>
              <a:buSzPct val="45000"/>
              <a:buFont typeface="Wingdings" charset="2"/>
              <a:buChar char=""/>
            </a:pPr>
            <a:r>
              <a:rPr b="0" lang="en-US" sz="1100" spc="-1" strike="noStrike">
                <a:solidFill>
                  <a:srgbClr val="000000"/>
                </a:solidFill>
                <a:latin typeface="Arial"/>
                <a:ea typeface="DejaVu Sans"/>
              </a:rPr>
              <a:t>In case of Full Block there is a Fulfiller which runs at 5 secs in case the block is not finalised but in case of a partial block fulfiller the malicious actors inside a quorum has more probability to be chosen as the proposer within a limited set of nodes.</a:t>
            </a:r>
            <a:endParaRPr b="0" lang="en-US" sz="1100" spc="-1" strike="noStrike">
              <a:latin typeface="Arial"/>
            </a:endParaRPr>
          </a:p>
          <a:p>
            <a:pPr marL="216000" indent="-212400">
              <a:lnSpc>
                <a:spcPct val="100000"/>
              </a:lnSpc>
              <a:buClr>
                <a:srgbClr val="000000"/>
              </a:buClr>
              <a:buSzPct val="45000"/>
              <a:buFont typeface="Wingdings" charset="2"/>
              <a:buChar char=""/>
            </a:pPr>
            <a:r>
              <a:rPr b="0" lang="en-US" sz="1100" spc="-1" strike="noStrike">
                <a:solidFill>
                  <a:srgbClr val="000000"/>
                </a:solidFill>
                <a:latin typeface="Arial"/>
                <a:ea typeface="DejaVu Sans"/>
              </a:rPr>
              <a:t>Beyond 3 malicious nodes the network cannot handle as thse total nodes is 10</a:t>
            </a:r>
            <a:endParaRPr b="0" lang="en-US" sz="1100" spc="-1" strike="noStrike">
              <a:latin typeface="Arial"/>
            </a:endParaRPr>
          </a:p>
          <a:p>
            <a:pPr>
              <a:lnSpc>
                <a:spcPct val="100000"/>
              </a:lnSpc>
            </a:pPr>
            <a:r>
              <a:rPr b="1" lang="en-US" sz="1100" spc="-1" strike="noStrike">
                <a:solidFill>
                  <a:srgbClr val="000000"/>
                </a:solidFill>
                <a:latin typeface="Arial"/>
                <a:ea typeface="DejaVu Sans"/>
              </a:rPr>
              <a:t>Case 5: </a:t>
            </a:r>
            <a:r>
              <a:rPr b="0" lang="en-US" sz="1100" spc="-1" strike="noStrike">
                <a:solidFill>
                  <a:srgbClr val="000000"/>
                </a:solidFill>
                <a:latin typeface="Arial"/>
                <a:ea typeface="DejaVu Sans"/>
              </a:rPr>
              <a:t>Malicious Full Block + Latency 200ms for 100 blocks or 4 Subepochs </a:t>
            </a:r>
            <a:endParaRPr b="0" lang="en-US" sz="1100" spc="-1" strike="noStrike">
              <a:latin typeface="Arial"/>
            </a:endParaRPr>
          </a:p>
          <a:p>
            <a:pPr>
              <a:lnSpc>
                <a:spcPct val="100000"/>
              </a:lnSpc>
            </a:pPr>
            <a:r>
              <a:rPr b="1" lang="en-US" sz="1100" spc="-1" strike="noStrike">
                <a:solidFill>
                  <a:srgbClr val="000000"/>
                </a:solidFill>
                <a:latin typeface="Arial"/>
                <a:ea typeface="DejaVu Sans"/>
              </a:rPr>
              <a:t>Case 6: </a:t>
            </a:r>
            <a:r>
              <a:rPr b="0" lang="en-US" sz="1100" spc="-1" strike="noStrike">
                <a:solidFill>
                  <a:srgbClr val="000000"/>
                </a:solidFill>
                <a:latin typeface="Arial"/>
                <a:ea typeface="DejaVu Sans"/>
              </a:rPr>
              <a:t>Malicious Full Block + Latency 200ms for 200 blocks or 8 subepochs</a:t>
            </a:r>
            <a:endParaRPr b="0" lang="en-US" sz="1100" spc="-1" strike="noStrike">
              <a:latin typeface="Arial"/>
            </a:endParaRPr>
          </a:p>
          <a:p>
            <a:pPr>
              <a:lnSpc>
                <a:spcPct val="100000"/>
              </a:lnSpc>
            </a:pPr>
            <a:r>
              <a:rPr b="1" lang="en-US" sz="1100" spc="-1" strike="noStrike">
                <a:solidFill>
                  <a:srgbClr val="000000"/>
                </a:solidFill>
                <a:latin typeface="Arial"/>
                <a:ea typeface="DejaVu Sans"/>
              </a:rPr>
              <a:t>Case 7: </a:t>
            </a:r>
            <a:r>
              <a:rPr b="0" lang="en-US" sz="1100" spc="-1" strike="noStrike">
                <a:solidFill>
                  <a:srgbClr val="000000"/>
                </a:solidFill>
                <a:latin typeface="Arial"/>
                <a:ea typeface="DejaVu Sans"/>
              </a:rPr>
              <a:t>Malicious Full Block + Latency 200ms in sine wave pattern</a:t>
            </a:r>
            <a:endParaRPr b="0" lang="en-US" sz="1100" spc="-1" strike="noStrike">
              <a:latin typeface="Arial"/>
            </a:endParaRPr>
          </a:p>
          <a:p>
            <a:pPr>
              <a:lnSpc>
                <a:spcPct val="100000"/>
              </a:lnSpc>
            </a:pPr>
            <a:endParaRPr b="0" lang="en-US" sz="1100" spc="-1" strike="noStrike">
              <a:latin typeface="Arial"/>
            </a:endParaRPr>
          </a:p>
        </p:txBody>
      </p:sp>
      <p:pic>
        <p:nvPicPr>
          <p:cNvPr id="333" name="" descr=""/>
          <p:cNvPicPr/>
          <p:nvPr/>
        </p:nvPicPr>
        <p:blipFill>
          <a:blip r:embed="rId1"/>
          <a:stretch/>
        </p:blipFill>
        <p:spPr>
          <a:xfrm>
            <a:off x="1463040" y="640080"/>
            <a:ext cx="3838320" cy="383832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CustomShape 1"/>
          <p:cNvSpPr/>
          <p:nvPr/>
        </p:nvSpPr>
        <p:spPr>
          <a:xfrm>
            <a:off x="1620000" y="216000"/>
            <a:ext cx="5964480" cy="419040"/>
          </a:xfrm>
          <a:prstGeom prst="rect">
            <a:avLst/>
          </a:prstGeom>
          <a:noFill/>
          <a:ln>
            <a:noFill/>
          </a:ln>
        </p:spPr>
        <p:style>
          <a:lnRef idx="0"/>
          <a:fillRef idx="0"/>
          <a:effectRef idx="0"/>
          <a:fontRef idx="minor"/>
        </p:style>
        <p:txBody>
          <a:bodyPr lIns="0" rIns="0" tIns="0" bIns="0" anchor="ctr">
            <a:noAutofit/>
          </a:bodyPr>
          <a:p>
            <a:pPr>
              <a:lnSpc>
                <a:spcPct val="100000"/>
              </a:lnSpc>
              <a:spcAft>
                <a:spcPts val="1060"/>
              </a:spcAft>
            </a:pPr>
            <a:r>
              <a:rPr b="1" lang="en-US" sz="1800" spc="-1" strike="noStrike">
                <a:solidFill>
                  <a:srgbClr val="050505"/>
                </a:solidFill>
                <a:latin typeface="Arial"/>
                <a:ea typeface="DejaVu Sans"/>
              </a:rPr>
              <a:t>CUPSEC Normal Node Behaviour</a:t>
            </a:r>
            <a:endParaRPr b="0" lang="en-US" sz="1800" spc="-1" strike="noStrike">
              <a:latin typeface="Arial"/>
            </a:endParaRPr>
          </a:p>
        </p:txBody>
      </p:sp>
      <p:sp>
        <p:nvSpPr>
          <p:cNvPr id="335" name="CustomShape 2"/>
          <p:cNvSpPr/>
          <p:nvPr/>
        </p:nvSpPr>
        <p:spPr>
          <a:xfrm>
            <a:off x="7040880" y="822960"/>
            <a:ext cx="2831040" cy="4751280"/>
          </a:xfrm>
          <a:prstGeom prst="rect">
            <a:avLst/>
          </a:prstGeom>
          <a:noFill/>
          <a:ln>
            <a:noFill/>
          </a:ln>
        </p:spPr>
        <p:style>
          <a:lnRef idx="0"/>
          <a:fillRef idx="0"/>
          <a:effectRef idx="0"/>
          <a:fontRef idx="minor"/>
        </p:style>
        <p:txBody>
          <a:bodyPr lIns="90000" rIns="90000" tIns="45000" bIns="45000">
            <a:noAutofit/>
          </a:bodyPr>
          <a:p>
            <a:pPr marL="216000" indent="-210960">
              <a:lnSpc>
                <a:spcPct val="100000"/>
              </a:lnSpc>
              <a:buClr>
                <a:srgbClr val="000000"/>
              </a:buClr>
              <a:buSzPct val="45000"/>
              <a:buFont typeface="Wingdings" charset="2"/>
              <a:buChar char=""/>
            </a:pPr>
            <a:r>
              <a:rPr b="0" lang="en-US" sz="1400" spc="-1" strike="noStrike">
                <a:solidFill>
                  <a:srgbClr val="000000"/>
                </a:solidFill>
                <a:latin typeface="Arial"/>
                <a:ea typeface="DejaVu Sans"/>
              </a:rPr>
              <a:t>In this plot we plot the behaviour of a benign network. </a:t>
            </a:r>
            <a:endParaRPr b="0" lang="en-US" sz="1400" spc="-1" strike="noStrike">
              <a:latin typeface="Arial"/>
            </a:endParaRPr>
          </a:p>
          <a:p>
            <a:pPr marL="216000" indent="-210960">
              <a:lnSpc>
                <a:spcPct val="100000"/>
              </a:lnSpc>
              <a:buClr>
                <a:srgbClr val="000000"/>
              </a:buClr>
              <a:buSzPct val="45000"/>
              <a:buFont typeface="Wingdings" charset="2"/>
              <a:buChar char=""/>
            </a:pPr>
            <a:r>
              <a:rPr b="0" lang="en-US" sz="1400" spc="-1" strike="noStrike">
                <a:solidFill>
                  <a:srgbClr val="000000"/>
                </a:solidFill>
                <a:latin typeface="Arial"/>
                <a:ea typeface="DejaVu Sans"/>
              </a:rPr>
              <a:t>Transaction Rate starts to ascend as it optimises and stabilises from 50 secs until the end of the run.</a:t>
            </a:r>
            <a:endParaRPr b="0" lang="en-US" sz="1400" spc="-1" strike="noStrike">
              <a:latin typeface="Arial"/>
            </a:endParaRPr>
          </a:p>
          <a:p>
            <a:pPr>
              <a:lnSpc>
                <a:spcPct val="100000"/>
              </a:lnSpc>
            </a:pPr>
            <a:endParaRPr b="0" lang="en-US" sz="1400" spc="-1" strike="noStrike">
              <a:latin typeface="Arial"/>
            </a:endParaRPr>
          </a:p>
        </p:txBody>
      </p:sp>
      <p:pic>
        <p:nvPicPr>
          <p:cNvPr id="336" name="" descr=""/>
          <p:cNvPicPr/>
          <p:nvPr/>
        </p:nvPicPr>
        <p:blipFill>
          <a:blip r:embed="rId1"/>
          <a:stretch/>
        </p:blipFill>
        <p:spPr>
          <a:xfrm>
            <a:off x="2103120" y="731520"/>
            <a:ext cx="4630320" cy="463032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CustomShape 1"/>
          <p:cNvSpPr/>
          <p:nvPr/>
        </p:nvSpPr>
        <p:spPr>
          <a:xfrm>
            <a:off x="2743200" y="117000"/>
            <a:ext cx="4684320" cy="335160"/>
          </a:xfrm>
          <a:prstGeom prst="rect">
            <a:avLst/>
          </a:prstGeom>
          <a:noFill/>
          <a:ln>
            <a:noFill/>
          </a:ln>
        </p:spPr>
        <p:style>
          <a:lnRef idx="0"/>
          <a:fillRef idx="0"/>
          <a:effectRef idx="0"/>
          <a:fontRef idx="minor"/>
        </p:style>
        <p:txBody>
          <a:bodyPr lIns="0" rIns="0" tIns="0" bIns="0" anchor="ctr">
            <a:noAutofit/>
          </a:bodyPr>
          <a:p>
            <a:pPr>
              <a:lnSpc>
                <a:spcPct val="100000"/>
              </a:lnSpc>
              <a:spcAft>
                <a:spcPts val="1060"/>
              </a:spcAft>
            </a:pPr>
            <a:r>
              <a:rPr b="1" lang="en-US" sz="1800" spc="-1" strike="noStrike">
                <a:solidFill>
                  <a:srgbClr val="050505"/>
                </a:solidFill>
                <a:latin typeface="Arial"/>
                <a:ea typeface="DejaVu Sans"/>
              </a:rPr>
              <a:t>CUPSEC Normal Node Behaviour</a:t>
            </a:r>
            <a:endParaRPr b="0" lang="en-US" sz="1800" spc="-1" strike="noStrike">
              <a:latin typeface="Arial"/>
            </a:endParaRPr>
          </a:p>
        </p:txBody>
      </p:sp>
      <p:sp>
        <p:nvSpPr>
          <p:cNvPr id="338" name="CustomShape 2"/>
          <p:cNvSpPr/>
          <p:nvPr/>
        </p:nvSpPr>
        <p:spPr>
          <a:xfrm>
            <a:off x="4937760" y="2873160"/>
            <a:ext cx="4932720" cy="1602360"/>
          </a:xfrm>
          <a:prstGeom prst="rect">
            <a:avLst/>
          </a:prstGeom>
          <a:noFill/>
          <a:ln>
            <a:noFill/>
          </a:ln>
        </p:spPr>
        <p:style>
          <a:lnRef idx="0"/>
          <a:fillRef idx="0"/>
          <a:effectRef idx="0"/>
          <a:fontRef idx="minor"/>
        </p:style>
        <p:txBody>
          <a:bodyPr lIns="90000" rIns="90000" tIns="45000" bIns="45000">
            <a:noAutofit/>
          </a:bodyPr>
          <a:p>
            <a:pPr marL="216000" indent="-210960">
              <a:lnSpc>
                <a:spcPct val="100000"/>
              </a:lnSpc>
              <a:buClr>
                <a:srgbClr val="000000"/>
              </a:buClr>
              <a:buSzPct val="45000"/>
              <a:buFont typeface="Wingdings" charset="2"/>
              <a:buChar char=""/>
            </a:pPr>
            <a:r>
              <a:rPr b="0" lang="en-US" sz="1400" spc="-1" strike="noStrike">
                <a:solidFill>
                  <a:srgbClr val="000000"/>
                </a:solidFill>
                <a:latin typeface="Arial"/>
                <a:ea typeface="DejaVu Sans"/>
              </a:rPr>
              <a:t>Node 3 is comparatively faulty compared with other nodes at fails in the partial block proposal , commit score</a:t>
            </a:r>
            <a:endParaRPr b="0" lang="en-US" sz="1400" spc="-1" strike="noStrike">
              <a:latin typeface="Arial"/>
            </a:endParaRPr>
          </a:p>
          <a:p>
            <a:pPr marL="216000" indent="-210960">
              <a:lnSpc>
                <a:spcPct val="100000"/>
              </a:lnSpc>
              <a:buClr>
                <a:srgbClr val="000000"/>
              </a:buClr>
              <a:buSzPct val="45000"/>
              <a:buFont typeface="Wingdings" charset="2"/>
              <a:buChar char=""/>
            </a:pPr>
            <a:r>
              <a:rPr b="0" lang="en-US" sz="1400" spc="-1" strike="noStrike">
                <a:solidFill>
                  <a:srgbClr val="000000"/>
                </a:solidFill>
                <a:latin typeface="Arial"/>
                <a:ea typeface="DejaVu Sans"/>
              </a:rPr>
              <a:t>Heart beat score is quite normal sent every 5 secs</a:t>
            </a:r>
            <a:endParaRPr b="0" lang="en-US" sz="1400" spc="-1" strike="noStrike">
              <a:latin typeface="Arial"/>
            </a:endParaRPr>
          </a:p>
          <a:p>
            <a:pPr>
              <a:lnSpc>
                <a:spcPct val="100000"/>
              </a:lnSpc>
            </a:pPr>
            <a:endParaRPr b="0" lang="en-US" sz="1400" spc="-1" strike="noStrike">
              <a:latin typeface="Arial"/>
            </a:endParaRPr>
          </a:p>
        </p:txBody>
      </p:sp>
      <p:pic>
        <p:nvPicPr>
          <p:cNvPr id="339" name="" descr=""/>
          <p:cNvPicPr/>
          <p:nvPr/>
        </p:nvPicPr>
        <p:blipFill>
          <a:blip r:embed="rId1"/>
          <a:stretch/>
        </p:blipFill>
        <p:spPr>
          <a:xfrm>
            <a:off x="5029920" y="457200"/>
            <a:ext cx="4017600" cy="1987200"/>
          </a:xfrm>
          <a:prstGeom prst="rect">
            <a:avLst/>
          </a:prstGeom>
          <a:ln>
            <a:noFill/>
          </a:ln>
        </p:spPr>
      </p:pic>
      <p:pic>
        <p:nvPicPr>
          <p:cNvPr id="340" name="" descr=""/>
          <p:cNvPicPr/>
          <p:nvPr/>
        </p:nvPicPr>
        <p:blipFill>
          <a:blip r:embed="rId2"/>
          <a:stretch/>
        </p:blipFill>
        <p:spPr>
          <a:xfrm>
            <a:off x="457200" y="2398680"/>
            <a:ext cx="4014000" cy="1985400"/>
          </a:xfrm>
          <a:prstGeom prst="rect">
            <a:avLst/>
          </a:prstGeom>
          <a:ln>
            <a:noFill/>
          </a:ln>
        </p:spPr>
      </p:pic>
      <p:pic>
        <p:nvPicPr>
          <p:cNvPr id="341" name="" descr=""/>
          <p:cNvPicPr/>
          <p:nvPr/>
        </p:nvPicPr>
        <p:blipFill>
          <a:blip r:embed="rId3"/>
          <a:stretch/>
        </p:blipFill>
        <p:spPr>
          <a:xfrm>
            <a:off x="640080" y="457200"/>
            <a:ext cx="3652560" cy="180648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CustomShape 1"/>
          <p:cNvSpPr/>
          <p:nvPr/>
        </p:nvSpPr>
        <p:spPr>
          <a:xfrm>
            <a:off x="1620000" y="216000"/>
            <a:ext cx="5964480" cy="419040"/>
          </a:xfrm>
          <a:prstGeom prst="rect">
            <a:avLst/>
          </a:prstGeom>
          <a:noFill/>
          <a:ln>
            <a:noFill/>
          </a:ln>
        </p:spPr>
        <p:style>
          <a:lnRef idx="0"/>
          <a:fillRef idx="0"/>
          <a:effectRef idx="0"/>
          <a:fontRef idx="minor"/>
        </p:style>
        <p:txBody>
          <a:bodyPr lIns="0" rIns="0" tIns="0" bIns="0" anchor="ctr">
            <a:noAutofit/>
          </a:bodyPr>
          <a:p>
            <a:pPr>
              <a:lnSpc>
                <a:spcPct val="100000"/>
              </a:lnSpc>
              <a:spcAft>
                <a:spcPts val="1060"/>
              </a:spcAft>
            </a:pPr>
            <a:r>
              <a:rPr b="1" lang="en-US" sz="1800" spc="-1" strike="noStrike">
                <a:solidFill>
                  <a:srgbClr val="050505"/>
                </a:solidFill>
                <a:latin typeface="Arial"/>
                <a:ea typeface="DejaVu Sans"/>
              </a:rPr>
              <a:t>CUPSEC Normal Node Behaviour</a:t>
            </a:r>
            <a:endParaRPr b="0" lang="en-US" sz="1800" spc="-1" strike="noStrike">
              <a:latin typeface="Arial"/>
            </a:endParaRPr>
          </a:p>
        </p:txBody>
      </p:sp>
      <p:sp>
        <p:nvSpPr>
          <p:cNvPr id="343" name="CustomShape 2"/>
          <p:cNvSpPr/>
          <p:nvPr/>
        </p:nvSpPr>
        <p:spPr>
          <a:xfrm>
            <a:off x="2103120" y="3566160"/>
            <a:ext cx="5664240" cy="1785240"/>
          </a:xfrm>
          <a:prstGeom prst="rect">
            <a:avLst/>
          </a:prstGeom>
          <a:noFill/>
          <a:ln>
            <a:noFill/>
          </a:ln>
        </p:spPr>
        <p:style>
          <a:lnRef idx="0"/>
          <a:fillRef idx="0"/>
          <a:effectRef idx="0"/>
          <a:fontRef idx="minor"/>
        </p:style>
        <p:txBody>
          <a:bodyPr lIns="90000" rIns="90000" tIns="45000" bIns="45000">
            <a:noAutofit/>
          </a:bodyPr>
          <a:p>
            <a:pPr marL="216000" indent="-210960">
              <a:lnSpc>
                <a:spcPct val="100000"/>
              </a:lnSpc>
              <a:buClr>
                <a:srgbClr val="000000"/>
              </a:buClr>
              <a:buSzPct val="45000"/>
              <a:buFont typeface="Wingdings" charset="2"/>
              <a:buChar char=""/>
            </a:pPr>
            <a:r>
              <a:rPr b="0" lang="en-US" sz="1800" spc="-1" strike="noStrike">
                <a:solidFill>
                  <a:srgbClr val="000000"/>
                </a:solidFill>
                <a:latin typeface="Arial"/>
                <a:ea typeface="DejaVu Sans"/>
              </a:rPr>
              <a:t>Node 3,8 has quite high missed partial block and commit score as is faulty.</a:t>
            </a:r>
            <a:endParaRPr b="0" lang="en-US" sz="1800" spc="-1" strike="noStrike">
              <a:latin typeface="Arial"/>
            </a:endParaRPr>
          </a:p>
          <a:p>
            <a:pPr marL="216000" indent="-210960">
              <a:lnSpc>
                <a:spcPct val="100000"/>
              </a:lnSpc>
              <a:buClr>
                <a:srgbClr val="000000"/>
              </a:buClr>
              <a:buSzPct val="45000"/>
              <a:buFont typeface="Wingdings" charset="2"/>
              <a:buChar char=""/>
            </a:pPr>
            <a:r>
              <a:rPr b="0" lang="en-US" sz="1800" spc="-1" strike="noStrike">
                <a:solidFill>
                  <a:srgbClr val="000000"/>
                </a:solidFill>
                <a:latin typeface="Arial"/>
                <a:ea typeface="DejaVu Sans"/>
              </a:rPr>
              <a:t>Node 3 Fault Behaviour sustains. </a:t>
            </a:r>
            <a:endParaRPr b="0" lang="en-US" sz="1800" spc="-1" strike="noStrike">
              <a:latin typeface="Arial"/>
            </a:endParaRPr>
          </a:p>
        </p:txBody>
      </p:sp>
      <p:pic>
        <p:nvPicPr>
          <p:cNvPr id="344" name="" descr=""/>
          <p:cNvPicPr/>
          <p:nvPr/>
        </p:nvPicPr>
        <p:blipFill>
          <a:blip r:embed="rId1"/>
          <a:stretch/>
        </p:blipFill>
        <p:spPr>
          <a:xfrm>
            <a:off x="548640" y="844200"/>
            <a:ext cx="4198320" cy="2076840"/>
          </a:xfrm>
          <a:prstGeom prst="rect">
            <a:avLst/>
          </a:prstGeom>
          <a:ln>
            <a:noFill/>
          </a:ln>
        </p:spPr>
      </p:pic>
      <p:pic>
        <p:nvPicPr>
          <p:cNvPr id="345" name="" descr=""/>
          <p:cNvPicPr/>
          <p:nvPr/>
        </p:nvPicPr>
        <p:blipFill>
          <a:blip r:embed="rId2"/>
          <a:stretch/>
        </p:blipFill>
        <p:spPr>
          <a:xfrm>
            <a:off x="4933440" y="822960"/>
            <a:ext cx="4481280" cy="221688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CustomShape 1"/>
          <p:cNvSpPr/>
          <p:nvPr/>
        </p:nvSpPr>
        <p:spPr>
          <a:xfrm>
            <a:off x="1620000" y="216000"/>
            <a:ext cx="8094600" cy="930600"/>
          </a:xfrm>
          <a:prstGeom prst="rect">
            <a:avLst/>
          </a:prstGeom>
          <a:noFill/>
          <a:ln>
            <a:noFill/>
          </a:ln>
        </p:spPr>
        <p:style>
          <a:lnRef idx="0"/>
          <a:fillRef idx="0"/>
          <a:effectRef idx="0"/>
          <a:fontRef idx="minor"/>
        </p:style>
        <p:txBody>
          <a:bodyPr lIns="0" rIns="0" tIns="0" bIns="0" anchor="ctr">
            <a:normAutofit/>
          </a:bodyPr>
          <a:p>
            <a:pPr algn="ctr">
              <a:lnSpc>
                <a:spcPct val="100000"/>
              </a:lnSpc>
            </a:pPr>
            <a:r>
              <a:rPr b="0" lang="en-US" sz="3300" spc="-1" strike="noStrike">
                <a:solidFill>
                  <a:srgbClr val="050505"/>
                </a:solidFill>
                <a:latin typeface="Times New Roman"/>
                <a:ea typeface="DejaVu Sans"/>
              </a:rPr>
              <a:t>Test Schema</a:t>
            </a:r>
            <a:endParaRPr b="0" lang="en-US" sz="3300" spc="-1" strike="noStrike">
              <a:latin typeface="Arial"/>
            </a:endParaRPr>
          </a:p>
        </p:txBody>
      </p:sp>
      <p:sp>
        <p:nvSpPr>
          <p:cNvPr id="275" name="CustomShape 2"/>
          <p:cNvSpPr/>
          <p:nvPr/>
        </p:nvSpPr>
        <p:spPr>
          <a:xfrm>
            <a:off x="1371600" y="921600"/>
            <a:ext cx="8343000" cy="3827880"/>
          </a:xfrm>
          <a:prstGeom prst="rect">
            <a:avLst/>
          </a:prstGeom>
          <a:noFill/>
          <a:ln>
            <a:noFill/>
          </a:ln>
        </p:spPr>
        <p:style>
          <a:lnRef idx="0"/>
          <a:fillRef idx="0"/>
          <a:effectRef idx="0"/>
          <a:fontRef idx="minor"/>
        </p:style>
        <p:txBody>
          <a:bodyPr lIns="0" rIns="0" tIns="0" bIns="0">
            <a:normAutofit fontScale="27000"/>
          </a:bodyPr>
          <a:p>
            <a:pPr marL="432000" indent="-318600">
              <a:lnSpc>
                <a:spcPct val="100000"/>
              </a:lnSpc>
              <a:spcAft>
                <a:spcPts val="1060"/>
              </a:spcAft>
              <a:buClr>
                <a:srgbClr val="0066ff"/>
              </a:buClr>
              <a:buSzPct val="40000"/>
              <a:buFont typeface="Wingdings" charset="2"/>
              <a:buChar char=""/>
            </a:pPr>
            <a:r>
              <a:rPr b="1" lang="en-US" sz="2400" spc="-1" strike="noStrike">
                <a:solidFill>
                  <a:srgbClr val="050505"/>
                </a:solidFill>
                <a:latin typeface="Arial"/>
                <a:ea typeface="DejaVu Sans"/>
              </a:rPr>
              <a:t>Simulator vs Blockchain </a:t>
            </a:r>
            <a:endParaRPr b="0" lang="en-US" sz="2400" spc="-1" strike="noStrike">
              <a:latin typeface="Arial"/>
            </a:endParaRPr>
          </a:p>
          <a:p>
            <a:pPr marL="432000" indent="-318600">
              <a:lnSpc>
                <a:spcPct val="100000"/>
              </a:lnSpc>
              <a:spcAft>
                <a:spcPts val="1060"/>
              </a:spcAft>
              <a:buClr>
                <a:srgbClr val="0066ff"/>
              </a:buClr>
              <a:buSzPct val="40000"/>
              <a:buFont typeface="Wingdings" charset="2"/>
              <a:buChar char=""/>
            </a:pPr>
            <a:r>
              <a:rPr b="1" lang="en-US" sz="2400" spc="-1" strike="noStrike">
                <a:solidFill>
                  <a:srgbClr val="050505"/>
                </a:solidFill>
                <a:latin typeface="Arial"/>
                <a:ea typeface="DejaVu Sans"/>
              </a:rPr>
              <a:t>Clique Implementation Comparison</a:t>
            </a:r>
            <a:endParaRPr b="0" lang="en-US" sz="2400" spc="-1" strike="noStrike">
              <a:latin typeface="Arial"/>
            </a:endParaRPr>
          </a:p>
          <a:p>
            <a:pPr marL="432000" indent="-318600">
              <a:lnSpc>
                <a:spcPct val="100000"/>
              </a:lnSpc>
              <a:spcAft>
                <a:spcPts val="1060"/>
              </a:spcAft>
              <a:buClr>
                <a:srgbClr val="0066ff"/>
              </a:buClr>
              <a:buSzPct val="40000"/>
              <a:buFont typeface="Wingdings" charset="2"/>
              <a:buChar char=""/>
            </a:pPr>
            <a:r>
              <a:rPr b="1" lang="en-US" sz="2400" spc="-1" strike="noStrike">
                <a:solidFill>
                  <a:srgbClr val="050505"/>
                </a:solidFill>
                <a:latin typeface="Arial"/>
                <a:ea typeface="DejaVu Sans"/>
              </a:rPr>
              <a:t>PBFT Implementation Comparison</a:t>
            </a:r>
            <a:endParaRPr b="0" lang="en-US" sz="2400" spc="-1" strike="noStrike">
              <a:latin typeface="Arial"/>
            </a:endParaRPr>
          </a:p>
          <a:p>
            <a:pPr marL="432000" indent="-318600">
              <a:lnSpc>
                <a:spcPct val="100000"/>
              </a:lnSpc>
              <a:spcAft>
                <a:spcPts val="1060"/>
              </a:spcAft>
              <a:buClr>
                <a:srgbClr val="0066ff"/>
              </a:buClr>
              <a:buSzPct val="40000"/>
              <a:buFont typeface="Wingdings" charset="2"/>
              <a:buChar char=""/>
            </a:pPr>
            <a:r>
              <a:rPr b="1" lang="en-US" sz="2400" spc="-1" strike="noStrike">
                <a:solidFill>
                  <a:srgbClr val="050505"/>
                </a:solidFill>
                <a:latin typeface="Arial"/>
                <a:ea typeface="DejaVu Sans"/>
              </a:rPr>
              <a:t>IBFT Implementation Comparison</a:t>
            </a:r>
            <a:endParaRPr b="0" lang="en-US" sz="2400" spc="-1" strike="noStrike">
              <a:latin typeface="Arial"/>
            </a:endParaRPr>
          </a:p>
          <a:p>
            <a:pPr marL="432000" indent="-318600">
              <a:lnSpc>
                <a:spcPct val="100000"/>
              </a:lnSpc>
              <a:spcAft>
                <a:spcPts val="1060"/>
              </a:spcAft>
              <a:buClr>
                <a:srgbClr val="0066ff"/>
              </a:buClr>
              <a:buSzPct val="40000"/>
              <a:buFont typeface="Wingdings" charset="2"/>
              <a:buChar char=""/>
            </a:pPr>
            <a:r>
              <a:rPr b="1" lang="en-US" sz="2400" spc="-1" strike="noStrike">
                <a:solidFill>
                  <a:srgbClr val="050505"/>
                </a:solidFill>
                <a:latin typeface="Arial"/>
                <a:ea typeface="DejaVu Sans"/>
              </a:rPr>
              <a:t>QBFT Implementation Comparison</a:t>
            </a:r>
            <a:endParaRPr b="0" lang="en-US" sz="2400" spc="-1" strike="noStrike">
              <a:latin typeface="Arial"/>
            </a:endParaRPr>
          </a:p>
          <a:p>
            <a:pPr marL="432000" indent="-318600">
              <a:lnSpc>
                <a:spcPct val="100000"/>
              </a:lnSpc>
              <a:spcAft>
                <a:spcPts val="1060"/>
              </a:spcAft>
              <a:buClr>
                <a:srgbClr val="0066ff"/>
              </a:buClr>
              <a:buSzPct val="40000"/>
              <a:buFont typeface="Wingdings" charset="2"/>
              <a:buChar char=""/>
            </a:pPr>
            <a:r>
              <a:rPr b="1" lang="en-US" sz="2400" spc="-1" strike="noStrike">
                <a:solidFill>
                  <a:srgbClr val="050505"/>
                </a:solidFill>
                <a:latin typeface="Arial"/>
                <a:ea typeface="DejaVu Sans"/>
              </a:rPr>
              <a:t>Epoch Limit Influence</a:t>
            </a:r>
            <a:endParaRPr b="0" lang="en-US" sz="2400" spc="-1" strike="noStrike">
              <a:latin typeface="Arial"/>
            </a:endParaRPr>
          </a:p>
          <a:p>
            <a:pPr marL="432000" indent="-318600">
              <a:lnSpc>
                <a:spcPct val="100000"/>
              </a:lnSpc>
              <a:spcAft>
                <a:spcPts val="1060"/>
              </a:spcAft>
              <a:buClr>
                <a:srgbClr val="0066ff"/>
              </a:buClr>
              <a:buSzPct val="40000"/>
              <a:buFont typeface="Wingdings" charset="2"/>
              <a:buChar char=""/>
            </a:pPr>
            <a:r>
              <a:rPr b="1" lang="en-US" sz="2400" spc="-1" strike="noStrike">
                <a:solidFill>
                  <a:srgbClr val="050505"/>
                </a:solidFill>
                <a:latin typeface="Arial"/>
                <a:ea typeface="DejaVu Sans"/>
              </a:rPr>
              <a:t>Quorum Member Influence Comparison</a:t>
            </a:r>
            <a:endParaRPr b="0" lang="en-US" sz="2400" spc="-1" strike="noStrike">
              <a:latin typeface="Arial"/>
            </a:endParaRPr>
          </a:p>
          <a:p>
            <a:pPr marL="432000" indent="-318600">
              <a:lnSpc>
                <a:spcPct val="100000"/>
              </a:lnSpc>
              <a:spcAft>
                <a:spcPts val="1060"/>
              </a:spcAft>
              <a:buClr>
                <a:srgbClr val="0066ff"/>
              </a:buClr>
              <a:buSzPct val="40000"/>
              <a:buFont typeface="Wingdings" charset="2"/>
              <a:buChar char=""/>
            </a:pPr>
            <a:r>
              <a:rPr b="1" lang="en-US" sz="2400" spc="-1" strike="noStrike">
                <a:solidFill>
                  <a:srgbClr val="050505"/>
                </a:solidFill>
                <a:latin typeface="Arial"/>
                <a:ea typeface="DejaVu Sans"/>
              </a:rPr>
              <a:t>Network Type Influence</a:t>
            </a:r>
            <a:endParaRPr b="0" lang="en-US" sz="2400" spc="-1" strike="noStrike">
              <a:latin typeface="Arial"/>
            </a:endParaRPr>
          </a:p>
          <a:p>
            <a:pPr marL="432000" indent="-318600">
              <a:lnSpc>
                <a:spcPct val="100000"/>
              </a:lnSpc>
              <a:spcAft>
                <a:spcPts val="1060"/>
              </a:spcAft>
              <a:buClr>
                <a:srgbClr val="0066ff"/>
              </a:buClr>
              <a:buSzPct val="40000"/>
              <a:buFont typeface="Wingdings" charset="2"/>
              <a:buChar char=""/>
            </a:pPr>
            <a:r>
              <a:rPr b="1" lang="en-US" sz="2400" spc="-1" strike="noStrike">
                <a:solidFill>
                  <a:srgbClr val="050505"/>
                </a:solidFill>
                <a:latin typeface="Arial"/>
                <a:ea typeface="DejaVu Sans"/>
              </a:rPr>
              <a:t>Implicit Variant Performance</a:t>
            </a:r>
            <a:endParaRPr b="0" lang="en-US" sz="2400" spc="-1" strike="noStrike">
              <a:latin typeface="Arial"/>
            </a:endParaRPr>
          </a:p>
          <a:p>
            <a:pPr marL="432000" indent="-318600">
              <a:lnSpc>
                <a:spcPct val="100000"/>
              </a:lnSpc>
              <a:spcAft>
                <a:spcPts val="1060"/>
              </a:spcAft>
              <a:buClr>
                <a:srgbClr val="0066ff"/>
              </a:buClr>
              <a:buSzPct val="40000"/>
              <a:buFont typeface="Wingdings" charset="2"/>
              <a:buChar char=""/>
            </a:pPr>
            <a:r>
              <a:rPr b="1" lang="en-US" sz="2400" spc="-1" strike="noStrike">
                <a:solidFill>
                  <a:srgbClr val="050505"/>
                </a:solidFill>
                <a:latin typeface="Arial"/>
                <a:ea typeface="DejaVu Sans"/>
              </a:rPr>
              <a:t>Fault Node Influence</a:t>
            </a:r>
            <a:endParaRPr b="0" lang="en-US" sz="2400" spc="-1" strike="noStrike">
              <a:latin typeface="Arial"/>
            </a:endParaRPr>
          </a:p>
          <a:p>
            <a:pPr marL="432000" indent="-318600">
              <a:lnSpc>
                <a:spcPct val="100000"/>
              </a:lnSpc>
              <a:spcAft>
                <a:spcPts val="1060"/>
              </a:spcAft>
              <a:buClr>
                <a:srgbClr val="0066ff"/>
              </a:buClr>
              <a:buSzPct val="40000"/>
              <a:buFont typeface="Wingdings" charset="2"/>
              <a:buChar char=""/>
            </a:pPr>
            <a:r>
              <a:rPr b="1" lang="en-US" sz="2400" spc="-1" strike="noStrike">
                <a:solidFill>
                  <a:srgbClr val="050505"/>
                </a:solidFill>
                <a:latin typeface="Arial"/>
                <a:ea typeface="DejaVu Sans"/>
              </a:rPr>
              <a:t>Normal Node Behavior</a:t>
            </a:r>
            <a:endParaRPr b="0" lang="en-US" sz="2400" spc="-1" strike="noStrike">
              <a:latin typeface="Arial"/>
            </a:endParaRPr>
          </a:p>
          <a:p>
            <a:pPr marL="432000" indent="-318600">
              <a:lnSpc>
                <a:spcPct val="100000"/>
              </a:lnSpc>
              <a:spcAft>
                <a:spcPts val="1060"/>
              </a:spcAft>
              <a:buClr>
                <a:srgbClr val="0066ff"/>
              </a:buClr>
              <a:buSzPct val="40000"/>
              <a:buFont typeface="Wingdings" charset="2"/>
              <a:buChar char=""/>
            </a:pPr>
            <a:r>
              <a:rPr b="1" lang="en-US" sz="2400" spc="-1" strike="noStrike">
                <a:solidFill>
                  <a:srgbClr val="050505"/>
                </a:solidFill>
                <a:latin typeface="Arial"/>
                <a:ea typeface="DejaVu Sans"/>
              </a:rPr>
              <a:t>Latency Node Behavior</a:t>
            </a:r>
            <a:endParaRPr b="0" lang="en-US" sz="2400" spc="-1" strike="noStrike">
              <a:latin typeface="Arial"/>
            </a:endParaRPr>
          </a:p>
          <a:p>
            <a:pPr marL="432000" indent="-318600">
              <a:lnSpc>
                <a:spcPct val="100000"/>
              </a:lnSpc>
              <a:spcAft>
                <a:spcPts val="1060"/>
              </a:spcAft>
              <a:buClr>
                <a:srgbClr val="0066ff"/>
              </a:buClr>
              <a:buSzPct val="40000"/>
              <a:buFont typeface="Wingdings" charset="2"/>
              <a:buChar char=""/>
            </a:pPr>
            <a:r>
              <a:rPr b="1" lang="en-US" sz="2400" spc="-1" strike="noStrike">
                <a:solidFill>
                  <a:srgbClr val="050505"/>
                </a:solidFill>
                <a:latin typeface="Arial"/>
                <a:ea typeface="DejaVu Sans"/>
              </a:rPr>
              <a:t>Malicious Node Behavior: Full Block</a:t>
            </a:r>
            <a:endParaRPr b="0" lang="en-US" sz="2400" spc="-1" strike="noStrike">
              <a:latin typeface="Arial"/>
            </a:endParaRPr>
          </a:p>
          <a:p>
            <a:pPr marL="432000" indent="-318600">
              <a:lnSpc>
                <a:spcPct val="100000"/>
              </a:lnSpc>
              <a:spcAft>
                <a:spcPts val="1060"/>
              </a:spcAft>
              <a:buClr>
                <a:srgbClr val="0066ff"/>
              </a:buClr>
              <a:buSzPct val="40000"/>
              <a:buFont typeface="Wingdings" charset="2"/>
              <a:buChar char=""/>
            </a:pPr>
            <a:r>
              <a:rPr b="1" lang="en-US" sz="2400" spc="-1" strike="noStrike">
                <a:solidFill>
                  <a:srgbClr val="050505"/>
                </a:solidFill>
                <a:latin typeface="Arial"/>
                <a:ea typeface="DejaVu Sans"/>
              </a:rPr>
              <a:t>Malicious Node Behavior: Partial Block</a:t>
            </a:r>
            <a:endParaRPr b="0" lang="en-US" sz="2400" spc="-1" strike="noStrike">
              <a:latin typeface="Arial"/>
            </a:endParaRPr>
          </a:p>
          <a:p>
            <a:pPr marL="432000" indent="-318600">
              <a:lnSpc>
                <a:spcPct val="100000"/>
              </a:lnSpc>
              <a:spcAft>
                <a:spcPts val="1060"/>
              </a:spcAft>
              <a:buClr>
                <a:srgbClr val="0066ff"/>
              </a:buClr>
              <a:buSzPct val="40000"/>
              <a:buFont typeface="Wingdings" charset="2"/>
              <a:buChar char=""/>
            </a:pPr>
            <a:r>
              <a:rPr b="1" lang="en-US" sz="2400" spc="-1" strike="noStrike">
                <a:solidFill>
                  <a:srgbClr val="050505"/>
                </a:solidFill>
                <a:latin typeface="Arial"/>
                <a:ea typeface="DejaVu Sans"/>
              </a:rPr>
              <a:t>Malicious Node Behavior: Full Block [100 blocks]</a:t>
            </a:r>
            <a:endParaRPr b="0" lang="en-US" sz="2400" spc="-1" strike="noStrike">
              <a:latin typeface="Arial"/>
            </a:endParaRPr>
          </a:p>
          <a:p>
            <a:pPr marL="432000" indent="-318600">
              <a:lnSpc>
                <a:spcPct val="100000"/>
              </a:lnSpc>
              <a:spcAft>
                <a:spcPts val="1060"/>
              </a:spcAft>
              <a:buClr>
                <a:srgbClr val="0066ff"/>
              </a:buClr>
              <a:buSzPct val="40000"/>
              <a:buFont typeface="Wingdings" charset="2"/>
              <a:buChar char=""/>
            </a:pPr>
            <a:r>
              <a:rPr b="1" lang="en-US" sz="2400" spc="-1" strike="noStrike">
                <a:solidFill>
                  <a:srgbClr val="050505"/>
                </a:solidFill>
                <a:latin typeface="Arial"/>
                <a:ea typeface="DejaVu Sans"/>
              </a:rPr>
              <a:t>Malicious Node Behavior: Full Block [200 blocks]</a:t>
            </a:r>
            <a:endParaRPr b="0" lang="en-US" sz="2400" spc="-1" strike="noStrike">
              <a:latin typeface="Arial"/>
            </a:endParaRPr>
          </a:p>
          <a:p>
            <a:pPr marL="432000" indent="-318600">
              <a:lnSpc>
                <a:spcPct val="100000"/>
              </a:lnSpc>
              <a:spcAft>
                <a:spcPts val="1060"/>
              </a:spcAft>
              <a:buClr>
                <a:srgbClr val="0066ff"/>
              </a:buClr>
              <a:buSzPct val="40000"/>
              <a:buFont typeface="Wingdings" charset="2"/>
              <a:buChar char=""/>
            </a:pPr>
            <a:r>
              <a:rPr b="1" lang="en-US" sz="2400" spc="-1" strike="noStrike">
                <a:solidFill>
                  <a:srgbClr val="050505"/>
                </a:solidFill>
                <a:latin typeface="Arial"/>
                <a:ea typeface="DejaVu Sans"/>
              </a:rPr>
              <a:t>Malicious Node Behavior: Full Block [Sine Behaviour]</a:t>
            </a:r>
            <a:endParaRPr b="0" lang="en-US" sz="2400" spc="-1" strike="noStrike">
              <a:latin typeface="Arial"/>
            </a:endParaRPr>
          </a:p>
          <a:p>
            <a:pPr marL="432000" indent="-318600">
              <a:lnSpc>
                <a:spcPct val="100000"/>
              </a:lnSpc>
              <a:spcAft>
                <a:spcPts val="1060"/>
              </a:spcAft>
              <a:buClr>
                <a:srgbClr val="0066ff"/>
              </a:buClr>
              <a:buSzPct val="40000"/>
              <a:buFont typeface="Wingdings" charset="2"/>
              <a:buChar char=""/>
            </a:pPr>
            <a:r>
              <a:rPr b="1" lang="en-US" sz="2400" spc="-1" strike="noStrike">
                <a:solidFill>
                  <a:srgbClr val="050505"/>
                </a:solidFill>
                <a:latin typeface="Arial"/>
                <a:ea typeface="DejaVu Sans"/>
              </a:rPr>
              <a:t>Overall Comparison</a:t>
            </a:r>
            <a:endParaRPr b="0" lang="en-US" sz="2400" spc="-1" strike="noStrike">
              <a:latin typeface="Arial"/>
            </a:endParaRPr>
          </a:p>
          <a:p>
            <a:pPr marL="432000" indent="-318600">
              <a:lnSpc>
                <a:spcPct val="100000"/>
              </a:lnSpc>
              <a:spcAft>
                <a:spcPts val="1060"/>
              </a:spcAft>
              <a:buClr>
                <a:srgbClr val="0066ff"/>
              </a:buClr>
              <a:buSzPct val="40000"/>
              <a:buFont typeface="Wingdings" charset="2"/>
              <a:buChar char=""/>
            </a:pPr>
            <a:r>
              <a:rPr b="1" lang="en-US" sz="2400" spc="-1" strike="noStrike">
                <a:solidFill>
                  <a:srgbClr val="050505"/>
                </a:solidFill>
                <a:latin typeface="Arial"/>
                <a:ea typeface="DejaVu Sans"/>
              </a:rPr>
              <a:t>Conclusion</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CustomShape 1"/>
          <p:cNvSpPr/>
          <p:nvPr/>
        </p:nvSpPr>
        <p:spPr>
          <a:xfrm>
            <a:off x="2194560" y="216000"/>
            <a:ext cx="4592880" cy="419040"/>
          </a:xfrm>
          <a:prstGeom prst="rect">
            <a:avLst/>
          </a:prstGeom>
          <a:noFill/>
          <a:ln>
            <a:noFill/>
          </a:ln>
        </p:spPr>
        <p:style>
          <a:lnRef idx="0"/>
          <a:fillRef idx="0"/>
          <a:effectRef idx="0"/>
          <a:fontRef idx="minor"/>
        </p:style>
        <p:txBody>
          <a:bodyPr lIns="0" rIns="0" tIns="0" bIns="0" anchor="ctr">
            <a:noAutofit/>
          </a:bodyPr>
          <a:p>
            <a:pPr>
              <a:lnSpc>
                <a:spcPct val="100000"/>
              </a:lnSpc>
              <a:spcAft>
                <a:spcPts val="1060"/>
              </a:spcAft>
            </a:pPr>
            <a:r>
              <a:rPr b="1" lang="en-US" sz="1800" spc="-1" strike="noStrike">
                <a:solidFill>
                  <a:srgbClr val="050505"/>
                </a:solidFill>
                <a:latin typeface="Arial"/>
                <a:ea typeface="DejaVu Sans"/>
              </a:rPr>
              <a:t>CUPSEC Normal Node Behaviour</a:t>
            </a:r>
            <a:endParaRPr b="0" lang="en-US" sz="1800" spc="-1" strike="noStrike">
              <a:latin typeface="Arial"/>
            </a:endParaRPr>
          </a:p>
        </p:txBody>
      </p:sp>
      <p:sp>
        <p:nvSpPr>
          <p:cNvPr id="347" name="CustomShape 2"/>
          <p:cNvSpPr/>
          <p:nvPr/>
        </p:nvSpPr>
        <p:spPr>
          <a:xfrm>
            <a:off x="457200" y="3108960"/>
            <a:ext cx="9507240" cy="2466360"/>
          </a:xfrm>
          <a:prstGeom prst="rect">
            <a:avLst/>
          </a:prstGeom>
          <a:noFill/>
          <a:ln>
            <a:noFill/>
          </a:ln>
        </p:spPr>
        <p:style>
          <a:lnRef idx="0"/>
          <a:fillRef idx="0"/>
          <a:effectRef idx="0"/>
          <a:fontRef idx="minor"/>
        </p:style>
        <p:txBody>
          <a:bodyPr lIns="90000" rIns="90000" tIns="45000" bIns="45000">
            <a:noAutofit/>
          </a:bodyPr>
          <a:p>
            <a:pPr marL="216000" indent="-210960">
              <a:lnSpc>
                <a:spcPct val="100000"/>
              </a:lnSpc>
              <a:buClr>
                <a:srgbClr val="000000"/>
              </a:buClr>
              <a:buSzPct val="45000"/>
              <a:buFont typeface="Wingdings" charset="2"/>
              <a:buChar char=""/>
            </a:pPr>
            <a:r>
              <a:rPr b="0" lang="en-US" sz="1200" spc="-1" strike="noStrike">
                <a:solidFill>
                  <a:srgbClr val="000000"/>
                </a:solidFill>
                <a:latin typeface="Arial"/>
                <a:ea typeface="DejaVu Sans"/>
              </a:rPr>
              <a:t>Suspended Members= SubEpoch7: Node3 | SubEpoch8: Node8</a:t>
            </a:r>
            <a:endParaRPr b="0" lang="en-US" sz="1200" spc="-1" strike="noStrike">
              <a:latin typeface="Arial"/>
            </a:endParaRPr>
          </a:p>
          <a:p>
            <a:pPr marL="216000" indent="-210960">
              <a:lnSpc>
                <a:spcPct val="100000"/>
              </a:lnSpc>
              <a:buClr>
                <a:srgbClr val="000000"/>
              </a:buClr>
              <a:buSzPct val="45000"/>
              <a:buFont typeface="Wingdings" charset="2"/>
              <a:buChar char=""/>
            </a:pPr>
            <a:r>
              <a:rPr b="1" lang="en-US" sz="1200" spc="-1" strike="noStrike">
                <a:solidFill>
                  <a:srgbClr val="000000"/>
                </a:solidFill>
                <a:latin typeface="Arial"/>
                <a:ea typeface="DejaVu Sans"/>
              </a:rPr>
              <a:t>InterBlockTimeCoefficient(IBC)= 1- [ Current Block Time – Previous Block Time]/100000 </a:t>
            </a:r>
            <a:endParaRPr b="0" lang="en-US" sz="1200" spc="-1" strike="noStrike">
              <a:latin typeface="Arial"/>
            </a:endParaRPr>
          </a:p>
          <a:p>
            <a:pPr marL="216000" indent="-210960">
              <a:lnSpc>
                <a:spcPct val="100000"/>
              </a:lnSpc>
              <a:buClr>
                <a:srgbClr val="000000"/>
              </a:buClr>
              <a:buSzPct val="45000"/>
              <a:buFont typeface="Wingdings" charset="2"/>
              <a:buChar char=""/>
            </a:pPr>
            <a:r>
              <a:rPr b="1" lang="en-US" sz="1200" spc="-1" strike="noStrike">
                <a:solidFill>
                  <a:srgbClr val="000000"/>
                </a:solidFill>
                <a:latin typeface="Arial"/>
                <a:ea typeface="DejaVu Sans"/>
              </a:rPr>
              <a:t>Less Block Time Difference ==&gt; High Coefficient</a:t>
            </a:r>
            <a:endParaRPr b="0" lang="en-US" sz="1200" spc="-1" strike="noStrike">
              <a:latin typeface="Arial"/>
            </a:endParaRPr>
          </a:p>
          <a:p>
            <a:pPr marL="216000" indent="-210960">
              <a:lnSpc>
                <a:spcPct val="100000"/>
              </a:lnSpc>
              <a:buClr>
                <a:srgbClr val="000000"/>
              </a:buClr>
              <a:buSzPct val="45000"/>
              <a:buFont typeface="Wingdings" charset="2"/>
              <a:buChar char=""/>
            </a:pPr>
            <a:r>
              <a:rPr b="1" lang="en-US" sz="1200" spc="-1" strike="noStrike">
                <a:solidFill>
                  <a:srgbClr val="000000"/>
                </a:solidFill>
                <a:latin typeface="Arial"/>
                <a:ea typeface="DejaVu Sans"/>
              </a:rPr>
              <a:t>More Block Time Difference ==&gt; Less Coefficient</a:t>
            </a:r>
            <a:endParaRPr b="0" lang="en-US" sz="1200" spc="-1" strike="noStrike">
              <a:latin typeface="Arial"/>
            </a:endParaRPr>
          </a:p>
          <a:p>
            <a:pPr marL="216000" indent="-210960">
              <a:lnSpc>
                <a:spcPct val="100000"/>
              </a:lnSpc>
              <a:buClr>
                <a:srgbClr val="000000"/>
              </a:buClr>
              <a:buSzPct val="45000"/>
              <a:buFont typeface="Wingdings" charset="2"/>
              <a:buChar char=""/>
            </a:pPr>
            <a:r>
              <a:rPr b="1" lang="en-US" sz="1200" spc="-1" strike="noStrike">
                <a:solidFill>
                  <a:srgbClr val="000000"/>
                </a:solidFill>
                <a:latin typeface="Arial"/>
                <a:ea typeface="DejaVu Sans"/>
              </a:rPr>
              <a:t>IBC is multiplicative factor on score (Proposal,Commit)</a:t>
            </a:r>
            <a:endParaRPr b="0" lang="en-US" sz="1200" spc="-1" strike="noStrike">
              <a:latin typeface="Arial"/>
            </a:endParaRPr>
          </a:p>
          <a:p>
            <a:pPr marL="216000" indent="-210960">
              <a:lnSpc>
                <a:spcPct val="100000"/>
              </a:lnSpc>
              <a:buClr>
                <a:srgbClr val="000000"/>
              </a:buClr>
              <a:buSzPct val="45000"/>
              <a:buFont typeface="Wingdings" charset="2"/>
              <a:buChar char=""/>
            </a:pPr>
            <a:r>
              <a:rPr b="0" lang="en-US" sz="1200" spc="-1" strike="noStrike">
                <a:solidFill>
                  <a:srgbClr val="000000"/>
                </a:solidFill>
                <a:latin typeface="Arial"/>
                <a:ea typeface="DejaVu Sans"/>
              </a:rPr>
              <a:t>IBC is comparatively low initially but ascends and stabilises signifying the reduced block time difference. [0 ---- 1]</a:t>
            </a:r>
            <a:endParaRPr b="0" lang="en-US" sz="1200" spc="-1" strike="noStrike">
              <a:latin typeface="Arial"/>
            </a:endParaRPr>
          </a:p>
          <a:p>
            <a:pPr>
              <a:lnSpc>
                <a:spcPct val="100000"/>
              </a:lnSpc>
            </a:pPr>
            <a:r>
              <a:rPr b="0" lang="en-US" sz="800" spc="-1" strike="noStrike">
                <a:solidFill>
                  <a:srgbClr val="000000"/>
                </a:solidFill>
                <a:latin typeface="Arial"/>
                <a:ea typeface="DejaVu Sans"/>
              </a:rPr>
              <a:t>Inter Block Time difference (IBCD): 213026.0</a:t>
            </a:r>
            <a:endParaRPr b="0" lang="en-US" sz="800" spc="-1" strike="noStrike">
              <a:latin typeface="Arial"/>
            </a:endParaRPr>
          </a:p>
          <a:p>
            <a:pPr>
              <a:lnSpc>
                <a:spcPct val="100000"/>
              </a:lnSpc>
            </a:pPr>
            <a:r>
              <a:rPr b="0" lang="en-US" sz="800" spc="-1" strike="noStrike">
                <a:solidFill>
                  <a:srgbClr val="000000"/>
                </a:solidFill>
                <a:latin typeface="Arial"/>
                <a:ea typeface="DejaVu Sans"/>
              </a:rPr>
              <a:t>IBCD Normalised: 2.13026</a:t>
            </a:r>
            <a:endParaRPr b="0" lang="en-US" sz="800" spc="-1" strike="noStrike">
              <a:latin typeface="Arial"/>
            </a:endParaRPr>
          </a:p>
          <a:p>
            <a:pPr>
              <a:lnSpc>
                <a:spcPct val="100000"/>
              </a:lnSpc>
            </a:pPr>
            <a:r>
              <a:rPr b="0" lang="en-US" sz="800" spc="-1" strike="noStrike">
                <a:solidFill>
                  <a:srgbClr val="000000"/>
                </a:solidFill>
                <a:latin typeface="Arial"/>
                <a:ea typeface="DejaVu Sans"/>
              </a:rPr>
              <a:t>Default Timecoefficient 1.0E5</a:t>
            </a:r>
            <a:endParaRPr b="0" lang="en-US" sz="800" spc="-1" strike="noStrike">
              <a:latin typeface="Arial"/>
            </a:endParaRPr>
          </a:p>
          <a:p>
            <a:pPr>
              <a:lnSpc>
                <a:spcPct val="100000"/>
              </a:lnSpc>
            </a:pPr>
            <a:r>
              <a:rPr b="0" lang="en-US" sz="800" spc="-1" strike="noStrike">
                <a:solidFill>
                  <a:srgbClr val="000000"/>
                </a:solidFill>
                <a:latin typeface="Arial"/>
                <a:ea typeface="DejaVu Sans"/>
              </a:rPr>
              <a:t>---------------------------------------------</a:t>
            </a:r>
            <a:endParaRPr b="0" lang="en-US" sz="800" spc="-1" strike="noStrike">
              <a:latin typeface="Arial"/>
            </a:endParaRPr>
          </a:p>
          <a:p>
            <a:pPr>
              <a:lnSpc>
                <a:spcPct val="100000"/>
              </a:lnSpc>
            </a:pPr>
            <a:r>
              <a:rPr b="0" lang="en-US" sz="800" spc="-1" strike="noStrike">
                <a:solidFill>
                  <a:srgbClr val="000000"/>
                </a:solidFill>
                <a:latin typeface="Arial"/>
                <a:ea typeface="DejaVu Sans"/>
              </a:rPr>
              <a:t>Inter Block Time difference (IBCD): 3560.0</a:t>
            </a:r>
            <a:endParaRPr b="0" lang="en-US" sz="800" spc="-1" strike="noStrike">
              <a:latin typeface="Arial"/>
            </a:endParaRPr>
          </a:p>
          <a:p>
            <a:pPr>
              <a:lnSpc>
                <a:spcPct val="100000"/>
              </a:lnSpc>
            </a:pPr>
            <a:r>
              <a:rPr b="0" lang="en-US" sz="800" spc="-1" strike="noStrike">
                <a:solidFill>
                  <a:srgbClr val="000000"/>
                </a:solidFill>
                <a:latin typeface="Arial"/>
                <a:ea typeface="DejaVu Sans"/>
              </a:rPr>
              <a:t>IBCD Normalised: 0.0356</a:t>
            </a:r>
            <a:endParaRPr b="0" lang="en-US" sz="800" spc="-1" strike="noStrike">
              <a:latin typeface="Arial"/>
            </a:endParaRPr>
          </a:p>
          <a:p>
            <a:pPr>
              <a:lnSpc>
                <a:spcPct val="100000"/>
              </a:lnSpc>
            </a:pPr>
            <a:r>
              <a:rPr b="0" lang="en-US" sz="800" spc="-1" strike="noStrike">
                <a:solidFill>
                  <a:srgbClr val="000000"/>
                </a:solidFill>
                <a:latin typeface="Arial"/>
                <a:ea typeface="DejaVu Sans"/>
              </a:rPr>
              <a:t>Time coefficient: 0.9644</a:t>
            </a:r>
            <a:endParaRPr b="0" lang="en-US" sz="800" spc="-1" strike="noStrike">
              <a:latin typeface="Arial"/>
            </a:endParaRPr>
          </a:p>
          <a:p>
            <a:pPr>
              <a:lnSpc>
                <a:spcPct val="100000"/>
              </a:lnSpc>
            </a:pPr>
            <a:r>
              <a:rPr b="0" lang="en-US" sz="800" spc="-1" strike="noStrike">
                <a:solidFill>
                  <a:srgbClr val="000000"/>
                </a:solidFill>
                <a:latin typeface="Arial"/>
                <a:ea typeface="DejaVu Sans"/>
              </a:rPr>
              <a:t>---------------------------------------------------</a:t>
            </a:r>
            <a:endParaRPr b="0" lang="en-US" sz="800" spc="-1" strike="noStrike">
              <a:latin typeface="Arial"/>
            </a:endParaRPr>
          </a:p>
          <a:p>
            <a:pPr>
              <a:lnSpc>
                <a:spcPct val="100000"/>
              </a:lnSpc>
            </a:pPr>
            <a:r>
              <a:rPr b="0" lang="en-US" sz="800" spc="-1" strike="noStrike">
                <a:solidFill>
                  <a:srgbClr val="000000"/>
                </a:solidFill>
                <a:latin typeface="Arial"/>
                <a:ea typeface="DejaVu Sans"/>
              </a:rPr>
              <a:t>Inter Block Time difference (IBCD): 10326.0</a:t>
            </a:r>
            <a:endParaRPr b="0" lang="en-US" sz="800" spc="-1" strike="noStrike">
              <a:latin typeface="Arial"/>
            </a:endParaRPr>
          </a:p>
          <a:p>
            <a:pPr>
              <a:lnSpc>
                <a:spcPct val="100000"/>
              </a:lnSpc>
            </a:pPr>
            <a:r>
              <a:rPr b="0" lang="en-US" sz="800" spc="-1" strike="noStrike">
                <a:solidFill>
                  <a:srgbClr val="000000"/>
                </a:solidFill>
                <a:latin typeface="Arial"/>
                <a:ea typeface="DejaVu Sans"/>
              </a:rPr>
              <a:t>IBCD Normalised: 0.10326</a:t>
            </a:r>
            <a:endParaRPr b="0" lang="en-US" sz="800" spc="-1" strike="noStrike">
              <a:latin typeface="Arial"/>
            </a:endParaRPr>
          </a:p>
          <a:p>
            <a:pPr>
              <a:lnSpc>
                <a:spcPct val="100000"/>
              </a:lnSpc>
            </a:pPr>
            <a:r>
              <a:rPr b="0" lang="en-US" sz="800" spc="-1" strike="noStrike">
                <a:solidFill>
                  <a:srgbClr val="000000"/>
                </a:solidFill>
                <a:latin typeface="Arial"/>
                <a:ea typeface="DejaVu Sans"/>
              </a:rPr>
              <a:t>Time coefficient: 0.89674</a:t>
            </a:r>
            <a:r>
              <a:rPr b="0" lang="en-US" sz="1050" spc="-1" strike="noStrike">
                <a:solidFill>
                  <a:srgbClr val="000000"/>
                </a:solidFill>
                <a:latin typeface="Arial"/>
                <a:ea typeface="DejaVu Sans"/>
              </a:rPr>
              <a:t> </a:t>
            </a:r>
            <a:endParaRPr b="0" lang="en-US" sz="1050" spc="-1" strike="noStrike">
              <a:latin typeface="Arial"/>
            </a:endParaRPr>
          </a:p>
        </p:txBody>
      </p:sp>
      <p:pic>
        <p:nvPicPr>
          <p:cNvPr id="348" name="" descr=""/>
          <p:cNvPicPr/>
          <p:nvPr/>
        </p:nvPicPr>
        <p:blipFill>
          <a:blip r:embed="rId1"/>
          <a:stretch/>
        </p:blipFill>
        <p:spPr>
          <a:xfrm rot="18600">
            <a:off x="353880" y="689760"/>
            <a:ext cx="4658760" cy="2304720"/>
          </a:xfrm>
          <a:prstGeom prst="rect">
            <a:avLst/>
          </a:prstGeom>
          <a:ln>
            <a:noFill/>
          </a:ln>
        </p:spPr>
      </p:pic>
      <p:pic>
        <p:nvPicPr>
          <p:cNvPr id="349" name="" descr=""/>
          <p:cNvPicPr/>
          <p:nvPr/>
        </p:nvPicPr>
        <p:blipFill>
          <a:blip r:embed="rId2"/>
          <a:stretch/>
        </p:blipFill>
        <p:spPr>
          <a:xfrm>
            <a:off x="5024160" y="680040"/>
            <a:ext cx="4590720" cy="228168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CustomShape 1"/>
          <p:cNvSpPr/>
          <p:nvPr/>
        </p:nvSpPr>
        <p:spPr>
          <a:xfrm>
            <a:off x="1620000" y="216000"/>
            <a:ext cx="5964480" cy="419040"/>
          </a:xfrm>
          <a:prstGeom prst="rect">
            <a:avLst/>
          </a:prstGeom>
          <a:noFill/>
          <a:ln>
            <a:noFill/>
          </a:ln>
        </p:spPr>
        <p:style>
          <a:lnRef idx="0"/>
          <a:fillRef idx="0"/>
          <a:effectRef idx="0"/>
          <a:fontRef idx="minor"/>
        </p:style>
        <p:txBody>
          <a:bodyPr lIns="0" rIns="0" tIns="0" bIns="0" anchor="ctr">
            <a:noAutofit/>
          </a:bodyPr>
          <a:p>
            <a:pPr marL="432000" indent="-318600">
              <a:lnSpc>
                <a:spcPct val="100000"/>
              </a:lnSpc>
              <a:spcAft>
                <a:spcPts val="1060"/>
              </a:spcAft>
              <a:buClr>
                <a:srgbClr val="0066ff"/>
              </a:buClr>
              <a:buSzPct val="40000"/>
              <a:buFont typeface="Wingdings" charset="2"/>
              <a:buChar char=""/>
            </a:pPr>
            <a:r>
              <a:rPr b="1" lang="en-US" sz="1800" spc="-1" strike="noStrike">
                <a:solidFill>
                  <a:srgbClr val="050505"/>
                </a:solidFill>
                <a:latin typeface="Arial"/>
                <a:ea typeface="DejaVu Sans"/>
              </a:rPr>
              <a:t>CUPSEC Normal Node Behaviour</a:t>
            </a:r>
            <a:endParaRPr b="0" lang="en-US" sz="1800" spc="-1" strike="noStrike">
              <a:latin typeface="Arial"/>
            </a:endParaRPr>
          </a:p>
        </p:txBody>
      </p:sp>
      <p:sp>
        <p:nvSpPr>
          <p:cNvPr id="351" name="CustomShape 2"/>
          <p:cNvSpPr/>
          <p:nvPr/>
        </p:nvSpPr>
        <p:spPr>
          <a:xfrm>
            <a:off x="640080" y="4061880"/>
            <a:ext cx="9140400" cy="1419840"/>
          </a:xfrm>
          <a:prstGeom prst="rect">
            <a:avLst/>
          </a:prstGeom>
          <a:noFill/>
          <a:ln>
            <a:noFill/>
          </a:ln>
        </p:spPr>
        <p:style>
          <a:lnRef idx="0"/>
          <a:fillRef idx="0"/>
          <a:effectRef idx="0"/>
          <a:fontRef idx="minor"/>
        </p:style>
        <p:txBody>
          <a:bodyPr lIns="90000" rIns="90000" tIns="45000" bIns="45000">
            <a:noAutofit/>
          </a:bodyPr>
          <a:p>
            <a:pPr marL="216000" indent="-210960">
              <a:lnSpc>
                <a:spcPct val="100000"/>
              </a:lnSpc>
              <a:buClr>
                <a:srgbClr val="000000"/>
              </a:buClr>
              <a:buSzPct val="45000"/>
              <a:buFont typeface="Wingdings" charset="2"/>
              <a:buChar char=""/>
            </a:pPr>
            <a:r>
              <a:rPr b="1" lang="en-US" sz="1050" spc="-1" strike="noStrike">
                <a:solidFill>
                  <a:srgbClr val="000000"/>
                </a:solidFill>
                <a:latin typeface="Arial"/>
                <a:ea typeface="DejaVu Sans"/>
              </a:rPr>
              <a:t>Non Cumulative Effective Score ( Representation for Each SubEpoch) = Positive Utilitarian Behaviour – Negative Utilitarian Behaviour </a:t>
            </a:r>
            <a:endParaRPr b="0" lang="en-US" sz="1050" spc="-1" strike="noStrike">
              <a:latin typeface="Arial"/>
            </a:endParaRPr>
          </a:p>
          <a:p>
            <a:pPr marL="216000" indent="-210960">
              <a:lnSpc>
                <a:spcPct val="100000"/>
              </a:lnSpc>
              <a:buClr>
                <a:srgbClr val="000000"/>
              </a:buClr>
              <a:buSzPct val="45000"/>
              <a:buFont typeface="Wingdings" charset="2"/>
              <a:buChar char=""/>
            </a:pPr>
            <a:r>
              <a:rPr b="0" lang="en-US" sz="1050" spc="-1" strike="noStrike">
                <a:solidFill>
                  <a:srgbClr val="000000"/>
                </a:solidFill>
                <a:latin typeface="Arial"/>
                <a:ea typeface="DejaVu Sans"/>
              </a:rPr>
              <a:t>Node 3 , Node 8 – Faulty Behaviour</a:t>
            </a:r>
            <a:endParaRPr b="0" lang="en-US" sz="1050" spc="-1" strike="noStrike">
              <a:latin typeface="Arial"/>
            </a:endParaRPr>
          </a:p>
          <a:p>
            <a:pPr marL="216000" indent="-210960">
              <a:lnSpc>
                <a:spcPct val="100000"/>
              </a:lnSpc>
              <a:buClr>
                <a:srgbClr val="000000"/>
              </a:buClr>
              <a:buSzPct val="45000"/>
              <a:buFont typeface="Wingdings" charset="2"/>
              <a:buChar char=""/>
            </a:pPr>
            <a:r>
              <a:rPr b="0" lang="en-US" sz="1050" spc="-1" strike="noStrike">
                <a:solidFill>
                  <a:srgbClr val="000000"/>
                </a:solidFill>
                <a:latin typeface="Arial"/>
                <a:ea typeface="DejaVu Sans"/>
              </a:rPr>
              <a:t>Their Utilitarian Sortition lands Node3 – </a:t>
            </a:r>
            <a:r>
              <a:rPr b="1" lang="en-US" sz="1050" spc="-1" strike="noStrike">
                <a:solidFill>
                  <a:srgbClr val="000000"/>
                </a:solidFill>
                <a:latin typeface="Arial"/>
                <a:ea typeface="DejaVu Sans"/>
              </a:rPr>
              <a:t>Weak Utilitarian</a:t>
            </a:r>
            <a:r>
              <a:rPr b="0" lang="en-US" sz="1050" spc="-1" strike="noStrike">
                <a:solidFill>
                  <a:srgbClr val="000000"/>
                </a:solidFill>
                <a:latin typeface="Arial"/>
                <a:ea typeface="DejaVu Sans"/>
              </a:rPr>
              <a:t> | Node 8 –</a:t>
            </a:r>
            <a:r>
              <a:rPr b="1" lang="en-US" sz="1050" spc="-1" strike="noStrike">
                <a:solidFill>
                  <a:srgbClr val="000000"/>
                </a:solidFill>
                <a:latin typeface="Arial"/>
                <a:ea typeface="DejaVu Sans"/>
              </a:rPr>
              <a:t> Fair Utilitarian</a:t>
            </a:r>
            <a:endParaRPr b="0" lang="en-US" sz="1050" spc="-1" strike="noStrike">
              <a:latin typeface="Arial"/>
            </a:endParaRPr>
          </a:p>
          <a:p>
            <a:pPr marL="216000" indent="-210960">
              <a:lnSpc>
                <a:spcPct val="100000"/>
              </a:lnSpc>
              <a:buClr>
                <a:srgbClr val="000000"/>
              </a:buClr>
              <a:buSzPct val="45000"/>
              <a:buFont typeface="Wingdings" charset="2"/>
              <a:buChar char=""/>
            </a:pPr>
            <a:r>
              <a:rPr b="0" lang="en-US" sz="1050" spc="-1" strike="noStrike">
                <a:solidFill>
                  <a:srgbClr val="000000"/>
                </a:solidFill>
                <a:latin typeface="Arial"/>
                <a:ea typeface="DejaVu Sans"/>
              </a:rPr>
              <a:t>Node 0 is in intitial </a:t>
            </a:r>
            <a:r>
              <a:rPr b="1" lang="en-US" sz="1050" spc="-1" strike="noStrike">
                <a:solidFill>
                  <a:srgbClr val="000000"/>
                </a:solidFill>
                <a:latin typeface="Arial"/>
                <a:ea typeface="DejaVu Sans"/>
              </a:rPr>
              <a:t>Weak Utilitarian</a:t>
            </a:r>
            <a:r>
              <a:rPr b="0" lang="en-US" sz="1050" spc="-1" strike="noStrike">
                <a:solidFill>
                  <a:srgbClr val="000000"/>
                </a:solidFill>
                <a:latin typeface="Arial"/>
                <a:ea typeface="DejaVu Sans"/>
              </a:rPr>
              <a:t> phase but ascends to </a:t>
            </a:r>
            <a:r>
              <a:rPr b="1" lang="en-US" sz="1050" spc="-1" strike="noStrike">
                <a:solidFill>
                  <a:srgbClr val="000000"/>
                </a:solidFill>
                <a:latin typeface="Arial"/>
                <a:ea typeface="DejaVu Sans"/>
              </a:rPr>
              <a:t>Utilitarian</a:t>
            </a:r>
            <a:r>
              <a:rPr b="0" lang="en-US" sz="1050" spc="-1" strike="noStrike">
                <a:solidFill>
                  <a:srgbClr val="000000"/>
                </a:solidFill>
                <a:latin typeface="Arial"/>
                <a:ea typeface="DejaVu Sans"/>
              </a:rPr>
              <a:t> Classification</a:t>
            </a:r>
            <a:endParaRPr b="0" lang="en-US" sz="1050" spc="-1" strike="noStrike">
              <a:latin typeface="Arial"/>
            </a:endParaRPr>
          </a:p>
          <a:p>
            <a:pPr marL="216000" indent="-210960">
              <a:lnSpc>
                <a:spcPct val="100000"/>
              </a:lnSpc>
              <a:buClr>
                <a:srgbClr val="000000"/>
              </a:buClr>
              <a:buSzPct val="45000"/>
              <a:buFont typeface="Wingdings" charset="2"/>
              <a:buChar char=""/>
            </a:pPr>
            <a:r>
              <a:rPr b="0" lang="en-US" sz="1050" spc="-1" strike="noStrike">
                <a:solidFill>
                  <a:srgbClr val="000000"/>
                </a:solidFill>
                <a:latin typeface="Arial"/>
                <a:ea typeface="DejaVu Sans"/>
              </a:rPr>
              <a:t>Node 3 is in </a:t>
            </a:r>
            <a:r>
              <a:rPr b="1" lang="en-US" sz="1050" spc="-1" strike="noStrike">
                <a:solidFill>
                  <a:srgbClr val="000000"/>
                </a:solidFill>
                <a:latin typeface="Arial"/>
                <a:ea typeface="DejaVu Sans"/>
              </a:rPr>
              <a:t>Utilitarian</a:t>
            </a:r>
            <a:r>
              <a:rPr b="0" lang="en-US" sz="1050" spc="-1" strike="noStrike">
                <a:solidFill>
                  <a:srgbClr val="000000"/>
                </a:solidFill>
                <a:latin typeface="Arial"/>
                <a:ea typeface="DejaVu Sans"/>
              </a:rPr>
              <a:t> phase but descends to </a:t>
            </a:r>
            <a:r>
              <a:rPr b="1" lang="en-US" sz="1050" spc="-1" strike="noStrike">
                <a:solidFill>
                  <a:srgbClr val="000000"/>
                </a:solidFill>
                <a:latin typeface="Arial"/>
                <a:ea typeface="DejaVu Sans"/>
              </a:rPr>
              <a:t>Weak Utilitarian</a:t>
            </a:r>
            <a:endParaRPr b="0" lang="en-US" sz="1050" spc="-1" strike="noStrike">
              <a:latin typeface="Arial"/>
            </a:endParaRPr>
          </a:p>
          <a:p>
            <a:pPr marL="216000" indent="-210960">
              <a:lnSpc>
                <a:spcPct val="100000"/>
              </a:lnSpc>
              <a:buClr>
                <a:srgbClr val="000000"/>
              </a:buClr>
              <a:buSzPct val="45000"/>
              <a:buFont typeface="Wingdings" charset="2"/>
              <a:buChar char=""/>
            </a:pPr>
            <a:r>
              <a:rPr b="0" lang="en-US" sz="1050" spc="-1" strike="noStrike">
                <a:solidFill>
                  <a:srgbClr val="000000"/>
                </a:solidFill>
                <a:latin typeface="Arial"/>
                <a:ea typeface="DejaVu Sans"/>
              </a:rPr>
              <a:t>Node4 has a utilitarian lifecycle from </a:t>
            </a:r>
            <a:r>
              <a:rPr b="1" lang="en-US" sz="1050" spc="-1" strike="noStrike">
                <a:solidFill>
                  <a:srgbClr val="000000"/>
                </a:solidFill>
                <a:latin typeface="Arial"/>
                <a:ea typeface="DejaVu Sans"/>
              </a:rPr>
              <a:t>Ideal Utilitarian</a:t>
            </a:r>
            <a:r>
              <a:rPr b="0" lang="en-US" sz="1050" spc="-1" strike="noStrike">
                <a:solidFill>
                  <a:srgbClr val="000000"/>
                </a:solidFill>
                <a:latin typeface="Arial"/>
                <a:ea typeface="DejaVu Sans"/>
              </a:rPr>
              <a:t> → </a:t>
            </a:r>
            <a:r>
              <a:rPr b="1" lang="en-US" sz="1050" spc="-1" strike="noStrike">
                <a:solidFill>
                  <a:srgbClr val="000000"/>
                </a:solidFill>
                <a:latin typeface="Arial"/>
                <a:ea typeface="DejaVu Sans"/>
              </a:rPr>
              <a:t>Fair Utilitarian</a:t>
            </a:r>
            <a:r>
              <a:rPr b="0" lang="en-US" sz="1050" spc="-1" strike="noStrike">
                <a:solidFill>
                  <a:srgbClr val="000000"/>
                </a:solidFill>
                <a:latin typeface="Arial"/>
                <a:ea typeface="DejaVu Sans"/>
              </a:rPr>
              <a:t> → </a:t>
            </a:r>
            <a:r>
              <a:rPr b="1" lang="en-US" sz="1050" spc="-1" strike="noStrike">
                <a:solidFill>
                  <a:srgbClr val="000000"/>
                </a:solidFill>
                <a:latin typeface="Arial"/>
                <a:ea typeface="DejaVu Sans"/>
              </a:rPr>
              <a:t>Utilitarian</a:t>
            </a:r>
            <a:r>
              <a:rPr b="0" lang="en-US" sz="1050" spc="-1" strike="noStrike">
                <a:solidFill>
                  <a:srgbClr val="000000"/>
                </a:solidFill>
                <a:latin typeface="Arial"/>
                <a:ea typeface="DejaVu Sans"/>
              </a:rPr>
              <a:t> →</a:t>
            </a:r>
            <a:r>
              <a:rPr b="1" lang="en-US" sz="1050" spc="-1" strike="noStrike">
                <a:solidFill>
                  <a:srgbClr val="000000"/>
                </a:solidFill>
                <a:latin typeface="Arial"/>
                <a:ea typeface="DejaVu Sans"/>
              </a:rPr>
              <a:t> Fair Utilitarian</a:t>
            </a:r>
            <a:endParaRPr b="0" lang="en-US" sz="1050" spc="-1" strike="noStrike">
              <a:latin typeface="Arial"/>
            </a:endParaRPr>
          </a:p>
          <a:p>
            <a:pPr marL="216000" indent="-210960">
              <a:lnSpc>
                <a:spcPct val="100000"/>
              </a:lnSpc>
              <a:buClr>
                <a:srgbClr val="000000"/>
              </a:buClr>
              <a:buSzPct val="45000"/>
              <a:buFont typeface="Wingdings" charset="2"/>
              <a:buChar char=""/>
            </a:pPr>
            <a:r>
              <a:rPr b="0" lang="en-US" sz="1050" spc="-1" strike="noStrike">
                <a:solidFill>
                  <a:srgbClr val="000000"/>
                </a:solidFill>
                <a:latin typeface="Arial"/>
                <a:ea typeface="DejaVu Sans"/>
              </a:rPr>
              <a:t>Node7 has a utilitarian lifecycle from </a:t>
            </a:r>
            <a:r>
              <a:rPr b="1" lang="en-US" sz="1050" spc="-1" strike="noStrike">
                <a:solidFill>
                  <a:srgbClr val="000000"/>
                </a:solidFill>
                <a:latin typeface="Arial"/>
                <a:ea typeface="DejaVu Sans"/>
              </a:rPr>
              <a:t>Ideal Utilitarian</a:t>
            </a:r>
            <a:r>
              <a:rPr b="0" lang="en-US" sz="1050" spc="-1" strike="noStrike">
                <a:solidFill>
                  <a:srgbClr val="000000"/>
                </a:solidFill>
                <a:latin typeface="Arial"/>
                <a:ea typeface="DejaVu Sans"/>
              </a:rPr>
              <a:t> → </a:t>
            </a:r>
            <a:r>
              <a:rPr b="1" lang="en-US" sz="1050" spc="-1" strike="noStrike">
                <a:solidFill>
                  <a:srgbClr val="000000"/>
                </a:solidFill>
                <a:latin typeface="Arial"/>
                <a:ea typeface="DejaVu Sans"/>
              </a:rPr>
              <a:t>Fair Utilitarian</a:t>
            </a:r>
            <a:r>
              <a:rPr b="0" lang="en-US" sz="1050" spc="-1" strike="noStrike">
                <a:solidFill>
                  <a:srgbClr val="000000"/>
                </a:solidFill>
                <a:latin typeface="Arial"/>
                <a:ea typeface="DejaVu Sans"/>
              </a:rPr>
              <a:t> → </a:t>
            </a:r>
            <a:r>
              <a:rPr b="1" lang="en-US" sz="1050" spc="-1" strike="noStrike">
                <a:solidFill>
                  <a:srgbClr val="000000"/>
                </a:solidFill>
                <a:latin typeface="Arial"/>
                <a:ea typeface="DejaVu Sans"/>
              </a:rPr>
              <a:t>Utilitarian</a:t>
            </a:r>
            <a:r>
              <a:rPr b="0" lang="en-US" sz="1050" spc="-1" strike="noStrike">
                <a:solidFill>
                  <a:srgbClr val="000000"/>
                </a:solidFill>
                <a:latin typeface="Arial"/>
                <a:ea typeface="DejaVu Sans"/>
              </a:rPr>
              <a:t> →</a:t>
            </a:r>
            <a:r>
              <a:rPr b="1" lang="en-US" sz="1050" spc="-1" strike="noStrike">
                <a:solidFill>
                  <a:srgbClr val="000000"/>
                </a:solidFill>
                <a:latin typeface="Arial"/>
                <a:ea typeface="DejaVu Sans"/>
              </a:rPr>
              <a:t> Fair Utilitarian</a:t>
            </a:r>
            <a:endParaRPr b="0" lang="en-US" sz="1050" spc="-1" strike="noStrike">
              <a:latin typeface="Arial"/>
            </a:endParaRPr>
          </a:p>
          <a:p>
            <a:pPr marL="216000" indent="-210960">
              <a:lnSpc>
                <a:spcPct val="100000"/>
              </a:lnSpc>
              <a:buClr>
                <a:srgbClr val="000000"/>
              </a:buClr>
              <a:buSzPct val="45000"/>
              <a:buFont typeface="Wingdings" charset="2"/>
              <a:buChar char=""/>
            </a:pPr>
            <a:r>
              <a:rPr b="0" lang="en-US" sz="1050" spc="-1" strike="noStrike">
                <a:solidFill>
                  <a:srgbClr val="000000"/>
                </a:solidFill>
                <a:latin typeface="Arial"/>
                <a:ea typeface="DejaVu Sans"/>
              </a:rPr>
              <a:t>Node8 has a utilitarian lifecycle from </a:t>
            </a:r>
            <a:r>
              <a:rPr b="1" lang="en-US" sz="1050" spc="-1" strike="noStrike">
                <a:solidFill>
                  <a:srgbClr val="000000"/>
                </a:solidFill>
                <a:latin typeface="Arial"/>
                <a:ea typeface="DejaVu Sans"/>
              </a:rPr>
              <a:t>Ideal Utilitarian → Fair Utilitarian → Ideal Utilitarian →Utilitarian → Ideal Utilitarian → Weak Utilitarian → Fair Utilitarian</a:t>
            </a:r>
            <a:endParaRPr b="0" lang="en-US" sz="1050" spc="-1" strike="noStrike">
              <a:latin typeface="Arial"/>
            </a:endParaRPr>
          </a:p>
        </p:txBody>
      </p:sp>
      <p:pic>
        <p:nvPicPr>
          <p:cNvPr id="352" name="Normal Node_0" descr=""/>
          <p:cNvPicPr/>
          <p:nvPr/>
        </p:nvPicPr>
        <p:blipFill>
          <a:blip r:embed="rId1"/>
          <a:stretch/>
        </p:blipFill>
        <p:spPr>
          <a:xfrm>
            <a:off x="325800" y="731520"/>
            <a:ext cx="4241520" cy="2098440"/>
          </a:xfrm>
          <a:prstGeom prst="rect">
            <a:avLst/>
          </a:prstGeom>
          <a:ln>
            <a:noFill/>
          </a:ln>
        </p:spPr>
      </p:pic>
      <p:sp>
        <p:nvSpPr>
          <p:cNvPr id="353" name="CustomShape 3"/>
          <p:cNvSpPr/>
          <p:nvPr/>
        </p:nvSpPr>
        <p:spPr>
          <a:xfrm>
            <a:off x="1371600" y="3017520"/>
            <a:ext cx="1732680" cy="341640"/>
          </a:xfrm>
          <a:prstGeom prst="rect">
            <a:avLst/>
          </a:prstGeom>
          <a:noFill/>
          <a:ln>
            <a:noFill/>
          </a:ln>
        </p:spPr>
        <p:style>
          <a:lnRef idx="0"/>
          <a:fillRef idx="0"/>
          <a:effectRef idx="0"/>
          <a:fontRef idx="minor"/>
        </p:style>
      </p:sp>
      <p:pic>
        <p:nvPicPr>
          <p:cNvPr id="354" name="" descr=""/>
          <p:cNvPicPr/>
          <p:nvPr/>
        </p:nvPicPr>
        <p:blipFill>
          <a:blip r:embed="rId2"/>
          <a:stretch/>
        </p:blipFill>
        <p:spPr>
          <a:xfrm>
            <a:off x="6158160" y="213480"/>
            <a:ext cx="3623400" cy="3623400"/>
          </a:xfrm>
          <a:prstGeom prst="rect">
            <a:avLst/>
          </a:prstGeom>
          <a:ln>
            <a:noFill/>
          </a:ln>
        </p:spPr>
      </p:pic>
      <p:graphicFrame>
        <p:nvGraphicFramePr>
          <p:cNvPr id="355" name="Table 4"/>
          <p:cNvGraphicFramePr/>
          <p:nvPr/>
        </p:nvGraphicFramePr>
        <p:xfrm>
          <a:off x="182880" y="2946960"/>
          <a:ext cx="4307760" cy="960120"/>
        </p:xfrm>
        <a:graphic>
          <a:graphicData uri="http://schemas.openxmlformats.org/drawingml/2006/table">
            <a:tbl>
              <a:tblPr/>
              <a:tblGrid>
                <a:gridCol w="861480"/>
                <a:gridCol w="861480"/>
                <a:gridCol w="861480"/>
                <a:gridCol w="861480"/>
                <a:gridCol w="862200"/>
              </a:tblGrid>
              <a:tr h="480240">
                <a:tc>
                  <a:txBody>
                    <a:bodyPr lIns="90000" rIns="90000">
                      <a:noAutofit/>
                    </a:bodyPr>
                    <a:p>
                      <a:pPr>
                        <a:lnSpc>
                          <a:spcPct val="100000"/>
                        </a:lnSpc>
                      </a:pPr>
                      <a:r>
                        <a:rPr b="1" lang="en-US" sz="800" spc="-1" strike="noStrike">
                          <a:latin typeface="Arial"/>
                        </a:rPr>
                        <a:t>Utilitarian Classification</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1" lang="en-US" sz="800" spc="-1" strike="noStrike">
                          <a:latin typeface="Arial"/>
                        </a:rPr>
                        <a:t>Ideal Utilitarian</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1" lang="en-US" sz="800" spc="-1" strike="noStrike">
                          <a:latin typeface="Arial"/>
                        </a:rPr>
                        <a:t>Utilitarian</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1" lang="en-US" sz="800" spc="-1" strike="noStrike">
                          <a:latin typeface="Arial"/>
                        </a:rPr>
                        <a:t>Fair Utilitarian</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1" lang="en-US" sz="800" spc="-1" strike="noStrike">
                          <a:latin typeface="Arial"/>
                        </a:rPr>
                        <a:t>Weak Utilitarian</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480240">
                <a:tc>
                  <a:txBody>
                    <a:bodyPr lIns="90000" rIns="90000">
                      <a:noAutofit/>
                    </a:bodyPr>
                    <a:p>
                      <a:pPr>
                        <a:lnSpc>
                          <a:spcPct val="100000"/>
                        </a:lnSpc>
                      </a:pPr>
                      <a:r>
                        <a:rPr b="1" lang="en-US" sz="800" spc="-1" strike="noStrike">
                          <a:latin typeface="Arial"/>
                        </a:rPr>
                        <a:t>Fairness Coefficient (Additive Factor)</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800" spc="-1" strike="noStrike">
                          <a:latin typeface="Arial"/>
                        </a:rPr>
                        <a:t>0</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800" spc="-1" strike="noStrike">
                          <a:latin typeface="Arial"/>
                        </a:rPr>
                        <a:t>0.05</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800" spc="-1" strike="noStrike">
                          <a:latin typeface="Arial"/>
                        </a:rPr>
                        <a:t>0.1</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800" spc="-1" strike="noStrike">
                          <a:latin typeface="Arial"/>
                        </a:rPr>
                        <a:t>0.15</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CustomShape 1"/>
          <p:cNvSpPr/>
          <p:nvPr/>
        </p:nvSpPr>
        <p:spPr>
          <a:xfrm>
            <a:off x="1620000" y="216000"/>
            <a:ext cx="5964480" cy="419040"/>
          </a:xfrm>
          <a:prstGeom prst="rect">
            <a:avLst/>
          </a:prstGeom>
          <a:noFill/>
          <a:ln>
            <a:noFill/>
          </a:ln>
        </p:spPr>
        <p:style>
          <a:lnRef idx="0"/>
          <a:fillRef idx="0"/>
          <a:effectRef idx="0"/>
          <a:fontRef idx="minor"/>
        </p:style>
        <p:txBody>
          <a:bodyPr lIns="0" rIns="0" tIns="0" bIns="0" anchor="ctr">
            <a:noAutofit/>
          </a:bodyPr>
          <a:p>
            <a:pPr>
              <a:lnSpc>
                <a:spcPct val="100000"/>
              </a:lnSpc>
              <a:spcAft>
                <a:spcPts val="1060"/>
              </a:spcAft>
            </a:pPr>
            <a:r>
              <a:rPr b="1" lang="en-US" sz="1800" spc="-1" strike="noStrike">
                <a:solidFill>
                  <a:srgbClr val="050505"/>
                </a:solidFill>
                <a:latin typeface="Arial"/>
                <a:ea typeface="DejaVu Sans"/>
              </a:rPr>
              <a:t>CUPSEC </a:t>
            </a:r>
            <a:r>
              <a:rPr b="1" lang="en-US" sz="1600" spc="-1" strike="noStrike">
                <a:solidFill>
                  <a:srgbClr val="050505"/>
                </a:solidFill>
                <a:latin typeface="Arial"/>
                <a:ea typeface="DejaVu Sans"/>
              </a:rPr>
              <a:t>Latency Node Behaviour</a:t>
            </a:r>
            <a:endParaRPr b="0" lang="en-US" sz="1600" spc="-1" strike="noStrike">
              <a:latin typeface="Arial"/>
            </a:endParaRPr>
          </a:p>
        </p:txBody>
      </p:sp>
      <p:sp>
        <p:nvSpPr>
          <p:cNvPr id="357" name="CustomShape 2"/>
          <p:cNvSpPr/>
          <p:nvPr/>
        </p:nvSpPr>
        <p:spPr>
          <a:xfrm>
            <a:off x="7040880" y="822960"/>
            <a:ext cx="2831040" cy="4751280"/>
          </a:xfrm>
          <a:prstGeom prst="rect">
            <a:avLst/>
          </a:prstGeom>
          <a:noFill/>
          <a:ln>
            <a:noFill/>
          </a:ln>
        </p:spPr>
        <p:style>
          <a:lnRef idx="0"/>
          <a:fillRef idx="0"/>
          <a:effectRef idx="0"/>
          <a:fontRef idx="minor"/>
        </p:style>
        <p:txBody>
          <a:bodyPr lIns="90000" rIns="90000" tIns="45000" bIns="45000">
            <a:noAutofit/>
          </a:bodyPr>
          <a:p>
            <a:pPr marL="216000" indent="-210960">
              <a:lnSpc>
                <a:spcPct val="100000"/>
              </a:lnSpc>
              <a:buClr>
                <a:srgbClr val="000000"/>
              </a:buClr>
              <a:buSzPct val="45000"/>
              <a:buFont typeface="Wingdings" charset="2"/>
              <a:buChar char=""/>
            </a:pPr>
            <a:r>
              <a:rPr b="0" lang="en-US" sz="1300" spc="-1" strike="noStrike">
                <a:solidFill>
                  <a:srgbClr val="000000"/>
                </a:solidFill>
                <a:latin typeface="Arial"/>
                <a:ea typeface="DejaVu Sans"/>
              </a:rPr>
              <a:t>Latency Test: 3 Nodes (N7,N8,N9) has a latency of 100 ms for message sending or relay</a:t>
            </a:r>
            <a:endParaRPr b="0" lang="en-US" sz="1300" spc="-1" strike="noStrike">
              <a:latin typeface="Arial"/>
            </a:endParaRPr>
          </a:p>
          <a:p>
            <a:pPr marL="216000" indent="-210960">
              <a:lnSpc>
                <a:spcPct val="100000"/>
              </a:lnSpc>
              <a:buClr>
                <a:srgbClr val="000000"/>
              </a:buClr>
              <a:buSzPct val="45000"/>
              <a:buFont typeface="Wingdings" charset="2"/>
              <a:buChar char=""/>
            </a:pPr>
            <a:r>
              <a:rPr b="0" lang="en-US" sz="1300" spc="-1" strike="noStrike">
                <a:solidFill>
                  <a:srgbClr val="000000"/>
                </a:solidFill>
                <a:latin typeface="Arial"/>
                <a:ea typeface="DejaVu Sans"/>
              </a:rPr>
              <a:t>As this is a conscious adverse behaviour the 3 Nodes continue to inflict a latency into the network.</a:t>
            </a:r>
            <a:endParaRPr b="0" lang="en-US" sz="1300" spc="-1" strike="noStrike">
              <a:latin typeface="Arial"/>
            </a:endParaRPr>
          </a:p>
          <a:p>
            <a:pPr marL="216000" indent="-210960">
              <a:lnSpc>
                <a:spcPct val="100000"/>
              </a:lnSpc>
              <a:buClr>
                <a:srgbClr val="000000"/>
              </a:buClr>
              <a:buSzPct val="45000"/>
              <a:buFont typeface="Wingdings" charset="2"/>
              <a:buChar char=""/>
            </a:pPr>
            <a:r>
              <a:rPr b="0" lang="en-US" sz="1300" spc="-1" strike="noStrike">
                <a:solidFill>
                  <a:srgbClr val="000000"/>
                </a:solidFill>
                <a:latin typeface="Arial"/>
                <a:ea typeface="DejaVu Sans"/>
              </a:rPr>
              <a:t>The Plot starts from a slow ascendancy to a rate lesser than normal behaviour and has a V shaped recovery to stabilise. </a:t>
            </a:r>
            <a:endParaRPr b="0" lang="en-US" sz="1300" spc="-1" strike="noStrike">
              <a:latin typeface="Arial"/>
            </a:endParaRPr>
          </a:p>
        </p:txBody>
      </p:sp>
      <p:pic>
        <p:nvPicPr>
          <p:cNvPr id="358" name="" descr=""/>
          <p:cNvPicPr/>
          <p:nvPr/>
        </p:nvPicPr>
        <p:blipFill>
          <a:blip r:embed="rId1"/>
          <a:stretch/>
        </p:blipFill>
        <p:spPr>
          <a:xfrm>
            <a:off x="1818720" y="721440"/>
            <a:ext cx="4759920" cy="475992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CustomShape 1"/>
          <p:cNvSpPr/>
          <p:nvPr/>
        </p:nvSpPr>
        <p:spPr>
          <a:xfrm>
            <a:off x="1620000" y="216000"/>
            <a:ext cx="5964480" cy="419040"/>
          </a:xfrm>
          <a:prstGeom prst="rect">
            <a:avLst/>
          </a:prstGeom>
          <a:noFill/>
          <a:ln>
            <a:noFill/>
          </a:ln>
        </p:spPr>
        <p:style>
          <a:lnRef idx="0"/>
          <a:fillRef idx="0"/>
          <a:effectRef idx="0"/>
          <a:fontRef idx="minor"/>
        </p:style>
        <p:txBody>
          <a:bodyPr lIns="0" rIns="0" tIns="0" bIns="0" anchor="ctr">
            <a:noAutofit/>
          </a:bodyPr>
          <a:p>
            <a:pPr>
              <a:lnSpc>
                <a:spcPct val="100000"/>
              </a:lnSpc>
              <a:spcAft>
                <a:spcPts val="1060"/>
              </a:spcAft>
            </a:pPr>
            <a:r>
              <a:rPr b="1" lang="en-US" sz="1800" spc="-1" strike="noStrike">
                <a:solidFill>
                  <a:srgbClr val="050505"/>
                </a:solidFill>
                <a:latin typeface="Arial"/>
                <a:ea typeface="DejaVu Sans"/>
              </a:rPr>
              <a:t>CUPSEC </a:t>
            </a:r>
            <a:r>
              <a:rPr b="1" lang="en-US" sz="1600" spc="-1" strike="noStrike">
                <a:solidFill>
                  <a:srgbClr val="050505"/>
                </a:solidFill>
                <a:latin typeface="Arial"/>
                <a:ea typeface="DejaVu Sans"/>
              </a:rPr>
              <a:t>Latency Node Behaviour</a:t>
            </a:r>
            <a:endParaRPr b="0" lang="en-US" sz="1600" spc="-1" strike="noStrike">
              <a:latin typeface="Arial"/>
            </a:endParaRPr>
          </a:p>
        </p:txBody>
      </p:sp>
      <p:sp>
        <p:nvSpPr>
          <p:cNvPr id="360" name="CustomShape 2"/>
          <p:cNvSpPr/>
          <p:nvPr/>
        </p:nvSpPr>
        <p:spPr>
          <a:xfrm>
            <a:off x="6309360" y="3291840"/>
            <a:ext cx="3652560" cy="2004840"/>
          </a:xfrm>
          <a:prstGeom prst="rect">
            <a:avLst/>
          </a:prstGeom>
          <a:noFill/>
          <a:ln>
            <a:noFill/>
          </a:ln>
        </p:spPr>
        <p:style>
          <a:lnRef idx="0"/>
          <a:fillRef idx="0"/>
          <a:effectRef idx="0"/>
          <a:fontRef idx="minor"/>
        </p:style>
        <p:txBody>
          <a:bodyPr lIns="90000" rIns="90000" tIns="45000" bIns="45000">
            <a:noAutofit/>
          </a:bodyPr>
          <a:p>
            <a:pPr marL="216000" indent="-210960">
              <a:lnSpc>
                <a:spcPct val="100000"/>
              </a:lnSpc>
              <a:buClr>
                <a:srgbClr val="000000"/>
              </a:buClr>
              <a:buSzPct val="45000"/>
              <a:buFont typeface="Wingdings" charset="2"/>
              <a:buChar char=""/>
            </a:pPr>
            <a:r>
              <a:rPr b="0" lang="en-US" sz="1300" spc="-1" strike="noStrike">
                <a:solidFill>
                  <a:srgbClr val="000000"/>
                </a:solidFill>
                <a:latin typeface="Arial"/>
                <a:ea typeface="DejaVu Sans"/>
              </a:rPr>
              <a:t>Node7, Node8, Node9 has a lesser partial block, commit.</a:t>
            </a:r>
            <a:endParaRPr b="0" lang="en-US" sz="1300" spc="-1" strike="noStrike">
              <a:latin typeface="Arial"/>
            </a:endParaRPr>
          </a:p>
          <a:p>
            <a:pPr marL="216000" indent="-210960">
              <a:lnSpc>
                <a:spcPct val="100000"/>
              </a:lnSpc>
              <a:buClr>
                <a:srgbClr val="000000"/>
              </a:buClr>
              <a:buSzPct val="45000"/>
              <a:buFont typeface="Wingdings" charset="2"/>
              <a:buChar char=""/>
            </a:pPr>
            <a:r>
              <a:rPr b="0" lang="en-US" sz="1300" spc="-1" strike="noStrike">
                <a:solidFill>
                  <a:srgbClr val="000000"/>
                </a:solidFill>
                <a:latin typeface="Arial"/>
                <a:ea typeface="DejaVu Sans"/>
              </a:rPr>
              <a:t>Heart Beat Score is not affected as it is a timer message which is eventually sent and not hot time sensitive.</a:t>
            </a:r>
            <a:endParaRPr b="0" lang="en-US" sz="1300" spc="-1" strike="noStrike">
              <a:latin typeface="Arial"/>
            </a:endParaRPr>
          </a:p>
          <a:p>
            <a:pPr>
              <a:lnSpc>
                <a:spcPct val="100000"/>
              </a:lnSpc>
            </a:pPr>
            <a:endParaRPr b="0" lang="en-US" sz="1300" spc="-1" strike="noStrike">
              <a:latin typeface="Arial"/>
            </a:endParaRPr>
          </a:p>
        </p:txBody>
      </p:sp>
      <p:pic>
        <p:nvPicPr>
          <p:cNvPr id="361" name="" descr=""/>
          <p:cNvPicPr/>
          <p:nvPr/>
        </p:nvPicPr>
        <p:blipFill>
          <a:blip r:embed="rId1"/>
          <a:stretch/>
        </p:blipFill>
        <p:spPr>
          <a:xfrm>
            <a:off x="5189400" y="650520"/>
            <a:ext cx="4589640" cy="2270520"/>
          </a:xfrm>
          <a:prstGeom prst="rect">
            <a:avLst/>
          </a:prstGeom>
          <a:ln>
            <a:noFill/>
          </a:ln>
        </p:spPr>
      </p:pic>
      <p:pic>
        <p:nvPicPr>
          <p:cNvPr id="362" name="" descr=""/>
          <p:cNvPicPr/>
          <p:nvPr/>
        </p:nvPicPr>
        <p:blipFill>
          <a:blip r:embed="rId2"/>
          <a:stretch/>
        </p:blipFill>
        <p:spPr>
          <a:xfrm>
            <a:off x="365760" y="640080"/>
            <a:ext cx="4481640" cy="2217240"/>
          </a:xfrm>
          <a:prstGeom prst="rect">
            <a:avLst/>
          </a:prstGeom>
          <a:ln>
            <a:noFill/>
          </a:ln>
        </p:spPr>
      </p:pic>
      <p:pic>
        <p:nvPicPr>
          <p:cNvPr id="363" name="" descr=""/>
          <p:cNvPicPr/>
          <p:nvPr/>
        </p:nvPicPr>
        <p:blipFill>
          <a:blip r:embed="rId3"/>
          <a:stretch/>
        </p:blipFill>
        <p:spPr>
          <a:xfrm>
            <a:off x="640080" y="3017520"/>
            <a:ext cx="4773960" cy="2361960"/>
          </a:xfrm>
          <a:prstGeom prst="rect">
            <a:avLst/>
          </a:prstGeom>
          <a:ln>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CustomShape 1"/>
          <p:cNvSpPr/>
          <p:nvPr/>
        </p:nvSpPr>
        <p:spPr>
          <a:xfrm>
            <a:off x="1620000" y="216000"/>
            <a:ext cx="5964480" cy="419040"/>
          </a:xfrm>
          <a:prstGeom prst="rect">
            <a:avLst/>
          </a:prstGeom>
          <a:noFill/>
          <a:ln>
            <a:noFill/>
          </a:ln>
        </p:spPr>
        <p:style>
          <a:lnRef idx="0"/>
          <a:fillRef idx="0"/>
          <a:effectRef idx="0"/>
          <a:fontRef idx="minor"/>
        </p:style>
        <p:txBody>
          <a:bodyPr lIns="0" rIns="0" tIns="0" bIns="0" anchor="ctr">
            <a:noAutofit/>
          </a:bodyPr>
          <a:p>
            <a:pPr>
              <a:lnSpc>
                <a:spcPct val="100000"/>
              </a:lnSpc>
              <a:spcAft>
                <a:spcPts val="1060"/>
              </a:spcAft>
            </a:pPr>
            <a:r>
              <a:rPr b="1" lang="en-US" sz="1800" spc="-1" strike="noStrike">
                <a:solidFill>
                  <a:srgbClr val="050505"/>
                </a:solidFill>
                <a:latin typeface="Arial"/>
                <a:ea typeface="DejaVu Sans"/>
              </a:rPr>
              <a:t>CUPSEC </a:t>
            </a:r>
            <a:r>
              <a:rPr b="1" lang="en-US" sz="1600" spc="-1" strike="noStrike">
                <a:solidFill>
                  <a:srgbClr val="050505"/>
                </a:solidFill>
                <a:latin typeface="Arial"/>
                <a:ea typeface="DejaVu Sans"/>
              </a:rPr>
              <a:t>Latency Node Behaviour</a:t>
            </a:r>
            <a:endParaRPr b="0" lang="en-US" sz="1600" spc="-1" strike="noStrike">
              <a:latin typeface="Arial"/>
            </a:endParaRPr>
          </a:p>
        </p:txBody>
      </p:sp>
      <p:sp>
        <p:nvSpPr>
          <p:cNvPr id="365" name="CustomShape 2"/>
          <p:cNvSpPr/>
          <p:nvPr/>
        </p:nvSpPr>
        <p:spPr>
          <a:xfrm>
            <a:off x="2194560" y="3108960"/>
            <a:ext cx="7494480" cy="2205720"/>
          </a:xfrm>
          <a:prstGeom prst="rect">
            <a:avLst/>
          </a:prstGeom>
          <a:noFill/>
          <a:ln>
            <a:noFill/>
          </a:ln>
        </p:spPr>
        <p:style>
          <a:lnRef idx="0"/>
          <a:fillRef idx="0"/>
          <a:effectRef idx="0"/>
          <a:fontRef idx="minor"/>
        </p:style>
        <p:txBody>
          <a:bodyPr lIns="90000" rIns="90000" tIns="45000" bIns="45000">
            <a:noAutofit/>
          </a:bodyPr>
          <a:p>
            <a:pPr marL="216000" indent="-210960">
              <a:lnSpc>
                <a:spcPct val="100000"/>
              </a:lnSpc>
              <a:buClr>
                <a:srgbClr val="000000"/>
              </a:buClr>
              <a:buSzPct val="45000"/>
              <a:buFont typeface="Wingdings" charset="2"/>
              <a:buChar char=""/>
            </a:pPr>
            <a:r>
              <a:rPr b="0" lang="en-US" sz="1300" spc="-1" strike="noStrike">
                <a:solidFill>
                  <a:srgbClr val="000000"/>
                </a:solidFill>
                <a:latin typeface="Arial"/>
                <a:ea typeface="DejaVu Sans"/>
              </a:rPr>
              <a:t>Missed Partial Block and Commit Score is high as in Node7,8,9 delays the sending of message.</a:t>
            </a:r>
            <a:endParaRPr b="0" lang="en-US" sz="1300" spc="-1" strike="noStrike">
              <a:latin typeface="Arial"/>
            </a:endParaRPr>
          </a:p>
          <a:p>
            <a:pPr marL="216000" indent="-210960">
              <a:lnSpc>
                <a:spcPct val="100000"/>
              </a:lnSpc>
              <a:buClr>
                <a:srgbClr val="000000"/>
              </a:buClr>
              <a:buSzPct val="45000"/>
              <a:buFont typeface="Wingdings" charset="2"/>
              <a:buChar char=""/>
            </a:pPr>
            <a:r>
              <a:rPr b="0" lang="en-US" sz="1300" spc="-1" strike="noStrike">
                <a:solidFill>
                  <a:srgbClr val="000000"/>
                </a:solidFill>
                <a:latin typeface="Arial"/>
                <a:ea typeface="DejaVu Sans"/>
              </a:rPr>
              <a:t>Since it is not recovery based action as it adds latency on a sustained basis.</a:t>
            </a:r>
            <a:endParaRPr b="0" lang="en-US" sz="1300" spc="-1" strike="noStrike">
              <a:latin typeface="Arial"/>
            </a:endParaRPr>
          </a:p>
        </p:txBody>
      </p:sp>
      <p:pic>
        <p:nvPicPr>
          <p:cNvPr id="366" name="" descr=""/>
          <p:cNvPicPr/>
          <p:nvPr/>
        </p:nvPicPr>
        <p:blipFill>
          <a:blip r:embed="rId1"/>
          <a:stretch/>
        </p:blipFill>
        <p:spPr>
          <a:xfrm>
            <a:off x="525960" y="559080"/>
            <a:ext cx="4589640" cy="2270520"/>
          </a:xfrm>
          <a:prstGeom prst="rect">
            <a:avLst/>
          </a:prstGeom>
          <a:ln>
            <a:noFill/>
          </a:ln>
        </p:spPr>
      </p:pic>
      <p:pic>
        <p:nvPicPr>
          <p:cNvPr id="367" name="" descr=""/>
          <p:cNvPicPr/>
          <p:nvPr/>
        </p:nvPicPr>
        <p:blipFill>
          <a:blip r:embed="rId2"/>
          <a:stretch/>
        </p:blipFill>
        <p:spPr>
          <a:xfrm>
            <a:off x="5205960" y="704880"/>
            <a:ext cx="4207320" cy="2081160"/>
          </a:xfrm>
          <a:prstGeom prst="rect">
            <a:avLst/>
          </a:prstGeom>
          <a:ln>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CustomShape 1"/>
          <p:cNvSpPr/>
          <p:nvPr/>
        </p:nvSpPr>
        <p:spPr>
          <a:xfrm>
            <a:off x="1620000" y="216000"/>
            <a:ext cx="5964480" cy="419040"/>
          </a:xfrm>
          <a:prstGeom prst="rect">
            <a:avLst/>
          </a:prstGeom>
          <a:noFill/>
          <a:ln>
            <a:noFill/>
          </a:ln>
        </p:spPr>
        <p:style>
          <a:lnRef idx="0"/>
          <a:fillRef idx="0"/>
          <a:effectRef idx="0"/>
          <a:fontRef idx="minor"/>
        </p:style>
        <p:txBody>
          <a:bodyPr lIns="0" rIns="0" tIns="0" bIns="0" anchor="ctr">
            <a:noAutofit/>
          </a:bodyPr>
          <a:p>
            <a:pPr>
              <a:lnSpc>
                <a:spcPct val="100000"/>
              </a:lnSpc>
              <a:spcAft>
                <a:spcPts val="1060"/>
              </a:spcAft>
            </a:pPr>
            <a:r>
              <a:rPr b="1" lang="en-US" sz="1800" spc="-1" strike="noStrike">
                <a:solidFill>
                  <a:srgbClr val="050505"/>
                </a:solidFill>
                <a:latin typeface="Arial"/>
                <a:ea typeface="DejaVu Sans"/>
              </a:rPr>
              <a:t>CUPSEC </a:t>
            </a:r>
            <a:r>
              <a:rPr b="1" lang="en-US" sz="1600" spc="-1" strike="noStrike">
                <a:solidFill>
                  <a:srgbClr val="050505"/>
                </a:solidFill>
                <a:latin typeface="Arial"/>
                <a:ea typeface="DejaVu Sans"/>
              </a:rPr>
              <a:t>Latency Node Behaviour</a:t>
            </a:r>
            <a:endParaRPr b="0" lang="en-US" sz="1600" spc="-1" strike="noStrike">
              <a:latin typeface="Arial"/>
            </a:endParaRPr>
          </a:p>
        </p:txBody>
      </p:sp>
      <p:sp>
        <p:nvSpPr>
          <p:cNvPr id="369" name="CustomShape 2"/>
          <p:cNvSpPr/>
          <p:nvPr/>
        </p:nvSpPr>
        <p:spPr>
          <a:xfrm>
            <a:off x="1645920" y="3474720"/>
            <a:ext cx="7860240" cy="1877040"/>
          </a:xfrm>
          <a:prstGeom prst="rect">
            <a:avLst/>
          </a:prstGeom>
          <a:noFill/>
          <a:ln>
            <a:noFill/>
          </a:ln>
        </p:spPr>
        <p:style>
          <a:lnRef idx="0"/>
          <a:fillRef idx="0"/>
          <a:effectRef idx="0"/>
          <a:fontRef idx="minor"/>
        </p:style>
        <p:txBody>
          <a:bodyPr lIns="90000" rIns="90000" tIns="45000" bIns="45000">
            <a:noAutofit/>
          </a:bodyPr>
          <a:p>
            <a:pPr marL="216000" indent="-210960">
              <a:lnSpc>
                <a:spcPct val="100000"/>
              </a:lnSpc>
              <a:buClr>
                <a:srgbClr val="000000"/>
              </a:buClr>
              <a:buSzPct val="45000"/>
              <a:buFont typeface="Wingdings" charset="2"/>
              <a:buChar char=""/>
            </a:pPr>
            <a:r>
              <a:rPr b="0" lang="en-US" sz="1300" spc="-1" strike="noStrike">
                <a:solidFill>
                  <a:srgbClr val="000000"/>
                </a:solidFill>
                <a:latin typeface="Arial"/>
                <a:ea typeface="DejaVu Sans"/>
              </a:rPr>
              <a:t>Suspended: Node7</a:t>
            </a:r>
            <a:endParaRPr b="0" lang="en-US" sz="1300" spc="-1" strike="noStrike">
              <a:latin typeface="Arial"/>
            </a:endParaRPr>
          </a:p>
          <a:p>
            <a:pPr marL="216000" indent="-210960">
              <a:lnSpc>
                <a:spcPct val="100000"/>
              </a:lnSpc>
              <a:buClr>
                <a:srgbClr val="000000"/>
              </a:buClr>
              <a:buSzPct val="45000"/>
              <a:buFont typeface="Wingdings" charset="2"/>
              <a:buChar char=""/>
            </a:pPr>
            <a:r>
              <a:rPr b="0" lang="en-US" sz="1300" spc="-1" strike="noStrike">
                <a:solidFill>
                  <a:srgbClr val="000000"/>
                </a:solidFill>
                <a:latin typeface="Arial"/>
                <a:ea typeface="DejaVu Sans"/>
              </a:rPr>
              <a:t>IBC is quite spread and uniform due to sustained latency behaviour.</a:t>
            </a:r>
            <a:endParaRPr b="0" lang="en-US" sz="1300" spc="-1" strike="noStrike">
              <a:latin typeface="Arial"/>
            </a:endParaRPr>
          </a:p>
          <a:p>
            <a:pPr marL="216000" indent="-210960">
              <a:lnSpc>
                <a:spcPct val="100000"/>
              </a:lnSpc>
              <a:buClr>
                <a:srgbClr val="000000"/>
              </a:buClr>
              <a:buSzPct val="45000"/>
              <a:buFont typeface="Wingdings" charset="2"/>
              <a:buChar char=""/>
            </a:pPr>
            <a:r>
              <a:rPr b="0" lang="en-US" sz="1300" spc="-1" strike="noStrike">
                <a:solidFill>
                  <a:srgbClr val="000000"/>
                </a:solidFill>
                <a:latin typeface="Arial"/>
                <a:ea typeface="DejaVu Sans"/>
              </a:rPr>
              <a:t>Effective Utilitarian of Node7,8,9 is low due to bad latency action</a:t>
            </a:r>
            <a:endParaRPr b="0" lang="en-US" sz="1300" spc="-1" strike="noStrike">
              <a:latin typeface="Arial"/>
            </a:endParaRPr>
          </a:p>
        </p:txBody>
      </p:sp>
      <p:pic>
        <p:nvPicPr>
          <p:cNvPr id="370" name="" descr=""/>
          <p:cNvPicPr/>
          <p:nvPr/>
        </p:nvPicPr>
        <p:blipFill>
          <a:blip r:embed="rId1"/>
          <a:stretch/>
        </p:blipFill>
        <p:spPr>
          <a:xfrm>
            <a:off x="5120640" y="731520"/>
            <a:ext cx="4292640" cy="2123640"/>
          </a:xfrm>
          <a:prstGeom prst="rect">
            <a:avLst/>
          </a:prstGeom>
          <a:ln>
            <a:noFill/>
          </a:ln>
        </p:spPr>
      </p:pic>
      <p:pic>
        <p:nvPicPr>
          <p:cNvPr id="371" name="" descr=""/>
          <p:cNvPicPr/>
          <p:nvPr/>
        </p:nvPicPr>
        <p:blipFill>
          <a:blip r:embed="rId2"/>
          <a:stretch/>
        </p:blipFill>
        <p:spPr>
          <a:xfrm>
            <a:off x="365760" y="754200"/>
            <a:ext cx="4752360" cy="2361600"/>
          </a:xfrm>
          <a:prstGeom prst="rect">
            <a:avLst/>
          </a:prstGeom>
          <a:ln>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CustomShape 1"/>
          <p:cNvSpPr/>
          <p:nvPr/>
        </p:nvSpPr>
        <p:spPr>
          <a:xfrm>
            <a:off x="1620000" y="216000"/>
            <a:ext cx="5964480" cy="419040"/>
          </a:xfrm>
          <a:prstGeom prst="rect">
            <a:avLst/>
          </a:prstGeom>
          <a:noFill/>
          <a:ln>
            <a:noFill/>
          </a:ln>
        </p:spPr>
        <p:style>
          <a:lnRef idx="0"/>
          <a:fillRef idx="0"/>
          <a:effectRef idx="0"/>
          <a:fontRef idx="minor"/>
        </p:style>
        <p:txBody>
          <a:bodyPr lIns="0" rIns="0" tIns="0" bIns="0" anchor="ctr">
            <a:noAutofit/>
          </a:bodyPr>
          <a:p>
            <a:pPr>
              <a:lnSpc>
                <a:spcPct val="100000"/>
              </a:lnSpc>
              <a:spcAft>
                <a:spcPts val="1060"/>
              </a:spcAft>
            </a:pPr>
            <a:r>
              <a:rPr b="1" lang="en-US" sz="1400" spc="-1" strike="noStrike">
                <a:solidFill>
                  <a:srgbClr val="050505"/>
                </a:solidFill>
                <a:latin typeface="Arial"/>
                <a:ea typeface="DejaVu Sans"/>
              </a:rPr>
              <a:t>Utilitarian Discussion of </a:t>
            </a:r>
            <a:r>
              <a:rPr b="1" lang="en-US" sz="1500" spc="-1" strike="noStrike">
                <a:solidFill>
                  <a:srgbClr val="000000"/>
                </a:solidFill>
                <a:latin typeface="Arial"/>
                <a:ea typeface="DejaVu Sans"/>
              </a:rPr>
              <a:t>Latency Node</a:t>
            </a:r>
            <a:r>
              <a:rPr b="1" lang="en-US" sz="1400" spc="-1" strike="noStrike">
                <a:solidFill>
                  <a:srgbClr val="050505"/>
                </a:solidFill>
                <a:latin typeface="Arial"/>
                <a:ea typeface="DejaVu Sans"/>
              </a:rPr>
              <a:t> </a:t>
            </a:r>
            <a:endParaRPr b="0" lang="en-US" sz="1400" spc="-1" strike="noStrike">
              <a:latin typeface="Arial"/>
            </a:endParaRPr>
          </a:p>
        </p:txBody>
      </p:sp>
      <p:sp>
        <p:nvSpPr>
          <p:cNvPr id="373" name="CustomShape 2"/>
          <p:cNvSpPr/>
          <p:nvPr/>
        </p:nvSpPr>
        <p:spPr>
          <a:xfrm>
            <a:off x="640080" y="4061880"/>
            <a:ext cx="8957520" cy="1419840"/>
          </a:xfrm>
          <a:prstGeom prst="rect">
            <a:avLst/>
          </a:prstGeom>
          <a:noFill/>
          <a:ln>
            <a:noFill/>
          </a:ln>
        </p:spPr>
        <p:style>
          <a:lnRef idx="0"/>
          <a:fillRef idx="0"/>
          <a:effectRef idx="0"/>
          <a:fontRef idx="minor"/>
        </p:style>
        <p:txBody>
          <a:bodyPr lIns="90000" rIns="90000" tIns="45000" bIns="45000">
            <a:noAutofit/>
          </a:bodyPr>
          <a:p>
            <a:pPr marL="216000" indent="-210960">
              <a:lnSpc>
                <a:spcPct val="100000"/>
              </a:lnSpc>
              <a:buClr>
                <a:srgbClr val="000000"/>
              </a:buClr>
              <a:buSzPct val="45000"/>
              <a:buFont typeface="Wingdings" charset="2"/>
              <a:buChar char=""/>
            </a:pPr>
            <a:r>
              <a:rPr b="0" lang="en-US" sz="1500" spc="-1" strike="noStrike">
                <a:solidFill>
                  <a:srgbClr val="000000"/>
                </a:solidFill>
                <a:latin typeface="Arial"/>
                <a:ea typeface="DejaVu Sans"/>
              </a:rPr>
              <a:t>Node 7 is suspended as due to latency action and Node 8,9 fall in the last classification of Fair Utilitarian inspite of fairness as they continue their adverse behavior</a:t>
            </a:r>
            <a:endParaRPr b="0" lang="en-US" sz="1500" spc="-1" strike="noStrike">
              <a:latin typeface="Arial"/>
            </a:endParaRPr>
          </a:p>
          <a:p>
            <a:pPr marL="216000" indent="-210960">
              <a:lnSpc>
                <a:spcPct val="100000"/>
              </a:lnSpc>
              <a:buClr>
                <a:srgbClr val="000000"/>
              </a:buClr>
              <a:buSzPct val="45000"/>
              <a:buFont typeface="Wingdings" charset="2"/>
              <a:buChar char=""/>
            </a:pPr>
            <a:r>
              <a:rPr b="0" lang="en-US" sz="1500" spc="-1" strike="noStrike">
                <a:solidFill>
                  <a:srgbClr val="000000"/>
                </a:solidFill>
                <a:latin typeface="Arial"/>
                <a:ea typeface="DejaVu Sans"/>
              </a:rPr>
              <a:t>Also the non cumulative effective score of Node 7,8,9 is low</a:t>
            </a:r>
            <a:endParaRPr b="0" lang="en-US" sz="1500" spc="-1" strike="noStrike">
              <a:latin typeface="Arial"/>
            </a:endParaRPr>
          </a:p>
          <a:p>
            <a:pPr marL="216000" indent="-210960">
              <a:lnSpc>
                <a:spcPct val="100000"/>
              </a:lnSpc>
              <a:buClr>
                <a:srgbClr val="000000"/>
              </a:buClr>
              <a:buSzPct val="45000"/>
              <a:buFont typeface="Wingdings" charset="2"/>
              <a:buChar char=""/>
            </a:pPr>
            <a:r>
              <a:rPr b="0" lang="en-US" sz="1500" spc="-1" strike="noStrike">
                <a:solidFill>
                  <a:srgbClr val="000000"/>
                </a:solidFill>
                <a:latin typeface="Arial"/>
                <a:ea typeface="DejaVu Sans"/>
              </a:rPr>
              <a:t>Fairness Coefficient is not relevant for Node7,8,9 as its conscious behavior</a:t>
            </a:r>
            <a:endParaRPr b="0" lang="en-US" sz="1500" spc="-1" strike="noStrike">
              <a:latin typeface="Arial"/>
            </a:endParaRPr>
          </a:p>
          <a:p>
            <a:pPr marL="216000" indent="-210960">
              <a:lnSpc>
                <a:spcPct val="100000"/>
              </a:lnSpc>
              <a:buClr>
                <a:srgbClr val="000000"/>
              </a:buClr>
              <a:buSzPct val="45000"/>
              <a:buFont typeface="Wingdings" charset="2"/>
              <a:buChar char=""/>
            </a:pPr>
            <a:r>
              <a:rPr b="0" lang="en-US" sz="1500" spc="-1" strike="noStrike">
                <a:solidFill>
                  <a:srgbClr val="000000"/>
                </a:solidFill>
                <a:latin typeface="Arial"/>
                <a:ea typeface="DejaVu Sans"/>
              </a:rPr>
              <a:t>Node 2 ascends from weak to ideal, Node 1 descends from ideal to fair which is quite fair.</a:t>
            </a:r>
            <a:endParaRPr b="0" lang="en-US" sz="1500" spc="-1" strike="noStrike">
              <a:latin typeface="Arial"/>
            </a:endParaRPr>
          </a:p>
        </p:txBody>
      </p:sp>
      <p:pic>
        <p:nvPicPr>
          <p:cNvPr id="374" name="" descr=""/>
          <p:cNvPicPr/>
          <p:nvPr/>
        </p:nvPicPr>
        <p:blipFill>
          <a:blip r:embed="rId1"/>
          <a:stretch/>
        </p:blipFill>
        <p:spPr>
          <a:xfrm>
            <a:off x="489960" y="761400"/>
            <a:ext cx="4551120" cy="2251800"/>
          </a:xfrm>
          <a:prstGeom prst="rect">
            <a:avLst/>
          </a:prstGeom>
          <a:ln>
            <a:noFill/>
          </a:ln>
        </p:spPr>
      </p:pic>
      <p:sp>
        <p:nvSpPr>
          <p:cNvPr id="375" name="CustomShape 3"/>
          <p:cNvSpPr/>
          <p:nvPr/>
        </p:nvSpPr>
        <p:spPr>
          <a:xfrm>
            <a:off x="1554840" y="3128760"/>
            <a:ext cx="1732680" cy="341640"/>
          </a:xfrm>
          <a:prstGeom prst="rect">
            <a:avLst/>
          </a:prstGeom>
          <a:noFill/>
          <a:ln>
            <a:noFill/>
          </a:ln>
        </p:spPr>
        <p:style>
          <a:lnRef idx="0"/>
          <a:fillRef idx="0"/>
          <a:effectRef idx="0"/>
          <a:fontRef idx="minor"/>
        </p:style>
      </p:sp>
      <p:pic>
        <p:nvPicPr>
          <p:cNvPr id="376" name="" descr=""/>
          <p:cNvPicPr/>
          <p:nvPr/>
        </p:nvPicPr>
        <p:blipFill>
          <a:blip r:embed="rId2"/>
          <a:stretch/>
        </p:blipFill>
        <p:spPr>
          <a:xfrm>
            <a:off x="5723640" y="365760"/>
            <a:ext cx="3416760" cy="3416760"/>
          </a:xfrm>
          <a:prstGeom prst="rect">
            <a:avLst/>
          </a:prstGeom>
          <a:ln>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CustomShape 1"/>
          <p:cNvSpPr/>
          <p:nvPr/>
        </p:nvSpPr>
        <p:spPr>
          <a:xfrm>
            <a:off x="1620000" y="216000"/>
            <a:ext cx="6607440" cy="419040"/>
          </a:xfrm>
          <a:prstGeom prst="rect">
            <a:avLst/>
          </a:prstGeom>
          <a:noFill/>
          <a:ln>
            <a:noFill/>
          </a:ln>
        </p:spPr>
        <p:style>
          <a:lnRef idx="0"/>
          <a:fillRef idx="0"/>
          <a:effectRef idx="0"/>
          <a:fontRef idx="minor"/>
        </p:style>
        <p:txBody>
          <a:bodyPr lIns="0" rIns="0" tIns="0" bIns="0" anchor="ctr">
            <a:noAutofit/>
          </a:bodyPr>
          <a:p>
            <a:pPr marL="432000" indent="-318600">
              <a:lnSpc>
                <a:spcPct val="100000"/>
              </a:lnSpc>
              <a:spcAft>
                <a:spcPts val="1060"/>
              </a:spcAft>
              <a:buClr>
                <a:srgbClr val="0066ff"/>
              </a:buClr>
              <a:buSzPct val="40000"/>
              <a:buFont typeface="Wingdings" charset="2"/>
              <a:buChar char=""/>
            </a:pPr>
            <a:r>
              <a:rPr b="1" lang="en-US" sz="1600" spc="-1" strike="noStrike">
                <a:solidFill>
                  <a:srgbClr val="050505"/>
                </a:solidFill>
                <a:latin typeface="Arial"/>
                <a:ea typeface="DejaVu Sans"/>
              </a:rPr>
              <a:t>CUPSEC Malicious Node Behavior: Full Block +200ms Latency</a:t>
            </a:r>
            <a:endParaRPr b="0" lang="en-US" sz="1600" spc="-1" strike="noStrike">
              <a:latin typeface="Arial"/>
            </a:endParaRPr>
          </a:p>
        </p:txBody>
      </p:sp>
      <p:sp>
        <p:nvSpPr>
          <p:cNvPr id="378" name="CustomShape 2"/>
          <p:cNvSpPr/>
          <p:nvPr/>
        </p:nvSpPr>
        <p:spPr>
          <a:xfrm>
            <a:off x="7040880" y="822960"/>
            <a:ext cx="1823760" cy="3668760"/>
          </a:xfrm>
          <a:prstGeom prst="rect">
            <a:avLst/>
          </a:prstGeom>
          <a:noFill/>
          <a:ln>
            <a:noFill/>
          </a:ln>
        </p:spPr>
        <p:style>
          <a:lnRef idx="0"/>
          <a:fillRef idx="0"/>
          <a:effectRef idx="0"/>
          <a:fontRef idx="minor"/>
        </p:style>
        <p:txBody>
          <a:bodyPr lIns="90000" rIns="90000" tIns="45000" bIns="45000">
            <a:noAutofit/>
          </a:bodyPr>
          <a:p>
            <a:pPr marL="216000" indent="-210960">
              <a:lnSpc>
                <a:spcPct val="100000"/>
              </a:lnSpc>
              <a:buClr>
                <a:srgbClr val="000000"/>
              </a:buClr>
              <a:buSzPct val="45000"/>
              <a:buFont typeface="Wingdings" charset="2"/>
              <a:buChar char=""/>
            </a:pPr>
            <a:r>
              <a:rPr b="0" lang="en-US" sz="1050" spc="-1" strike="noStrike">
                <a:solidFill>
                  <a:srgbClr val="000000"/>
                </a:solidFill>
                <a:latin typeface="Arial"/>
                <a:ea typeface="DejaVu Sans"/>
              </a:rPr>
              <a:t>Plot has a M shaped behaviour which shows a peak as the malicious block is offset by the full block fulfiller  which sustains around 2000 transaction rate</a:t>
            </a:r>
            <a:endParaRPr b="0" lang="en-US" sz="1050" spc="-1" strike="noStrike">
              <a:latin typeface="Arial"/>
            </a:endParaRPr>
          </a:p>
          <a:p>
            <a:pPr>
              <a:lnSpc>
                <a:spcPct val="100000"/>
              </a:lnSpc>
            </a:pPr>
            <a:endParaRPr b="0" lang="en-US" sz="1050" spc="-1" strike="noStrike">
              <a:latin typeface="Arial"/>
            </a:endParaRPr>
          </a:p>
          <a:p>
            <a:pPr>
              <a:lnSpc>
                <a:spcPct val="100000"/>
              </a:lnSpc>
            </a:pPr>
            <a:endParaRPr b="0" lang="en-US" sz="1050" spc="-1" strike="noStrike">
              <a:latin typeface="Arial"/>
            </a:endParaRPr>
          </a:p>
        </p:txBody>
      </p:sp>
      <p:pic>
        <p:nvPicPr>
          <p:cNvPr id="379" name="" descr=""/>
          <p:cNvPicPr/>
          <p:nvPr/>
        </p:nvPicPr>
        <p:blipFill>
          <a:blip r:embed="rId1"/>
          <a:stretch/>
        </p:blipFill>
        <p:spPr>
          <a:xfrm>
            <a:off x="2011680" y="630000"/>
            <a:ext cx="4942800" cy="4942800"/>
          </a:xfrm>
          <a:prstGeom prst="rect">
            <a:avLst/>
          </a:prstGeom>
          <a:ln>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CustomShape 1"/>
          <p:cNvSpPr/>
          <p:nvPr/>
        </p:nvSpPr>
        <p:spPr>
          <a:xfrm>
            <a:off x="1620000" y="216000"/>
            <a:ext cx="6973200" cy="419040"/>
          </a:xfrm>
          <a:prstGeom prst="rect">
            <a:avLst/>
          </a:prstGeom>
          <a:noFill/>
          <a:ln>
            <a:noFill/>
          </a:ln>
        </p:spPr>
        <p:style>
          <a:lnRef idx="0"/>
          <a:fillRef idx="0"/>
          <a:effectRef idx="0"/>
          <a:fontRef idx="minor"/>
        </p:style>
        <p:txBody>
          <a:bodyPr lIns="0" rIns="0" tIns="0" bIns="0" anchor="ctr">
            <a:noAutofit/>
          </a:bodyPr>
          <a:p>
            <a:pPr>
              <a:lnSpc>
                <a:spcPct val="100000"/>
              </a:lnSpc>
              <a:spcAft>
                <a:spcPts val="1060"/>
              </a:spcAft>
            </a:pPr>
            <a:r>
              <a:rPr b="1" lang="en-US" sz="1600" spc="-1" strike="noStrike">
                <a:solidFill>
                  <a:srgbClr val="050505"/>
                </a:solidFill>
                <a:latin typeface="Arial"/>
                <a:ea typeface="DejaVu Sans"/>
              </a:rPr>
              <a:t>CUPSEC Malicious Node Behavior: Full Block +200ms Latency</a:t>
            </a:r>
            <a:endParaRPr b="0" lang="en-US" sz="1600" spc="-1" strike="noStrike">
              <a:latin typeface="Arial"/>
            </a:endParaRPr>
          </a:p>
        </p:txBody>
      </p:sp>
      <p:sp>
        <p:nvSpPr>
          <p:cNvPr id="381" name="CustomShape 2"/>
          <p:cNvSpPr/>
          <p:nvPr/>
        </p:nvSpPr>
        <p:spPr>
          <a:xfrm>
            <a:off x="6309360" y="3017520"/>
            <a:ext cx="3012480" cy="1877040"/>
          </a:xfrm>
          <a:prstGeom prst="rect">
            <a:avLst/>
          </a:prstGeom>
          <a:noFill/>
          <a:ln>
            <a:noFill/>
          </a:ln>
        </p:spPr>
        <p:style>
          <a:lnRef idx="0"/>
          <a:fillRef idx="0"/>
          <a:effectRef idx="0"/>
          <a:fontRef idx="minor"/>
        </p:style>
        <p:txBody>
          <a:bodyPr lIns="90000" rIns="90000" tIns="45000" bIns="45000">
            <a:noAutofit/>
          </a:bodyPr>
          <a:p>
            <a:pPr marL="216000" indent="-210960">
              <a:lnSpc>
                <a:spcPct val="100000"/>
              </a:lnSpc>
              <a:buClr>
                <a:srgbClr val="000000"/>
              </a:buClr>
              <a:buSzPct val="45000"/>
              <a:buFont typeface="Wingdings" charset="2"/>
              <a:buChar char=""/>
            </a:pPr>
            <a:r>
              <a:rPr b="0" lang="en-US" sz="1800" spc="-1" strike="noStrike">
                <a:solidFill>
                  <a:srgbClr val="000000"/>
                </a:solidFill>
                <a:latin typeface="Arial"/>
                <a:ea typeface="DejaVu Sans"/>
              </a:rPr>
              <a:t>Node 7, 8, 9 has a diminished score on the positive front due to the latency inhibition of 200ms but not due to malicious action</a:t>
            </a:r>
            <a:endParaRPr b="0" lang="en-US" sz="1800" spc="-1" strike="noStrike">
              <a:latin typeface="Arial"/>
            </a:endParaRPr>
          </a:p>
        </p:txBody>
      </p:sp>
      <p:pic>
        <p:nvPicPr>
          <p:cNvPr id="382" name="" descr=""/>
          <p:cNvPicPr/>
          <p:nvPr/>
        </p:nvPicPr>
        <p:blipFill>
          <a:blip r:embed="rId1"/>
          <a:stretch/>
        </p:blipFill>
        <p:spPr>
          <a:xfrm>
            <a:off x="365760" y="640080"/>
            <a:ext cx="4404960" cy="2179080"/>
          </a:xfrm>
          <a:prstGeom prst="rect">
            <a:avLst/>
          </a:prstGeom>
          <a:ln>
            <a:noFill/>
          </a:ln>
        </p:spPr>
      </p:pic>
      <p:pic>
        <p:nvPicPr>
          <p:cNvPr id="383" name="" descr=""/>
          <p:cNvPicPr/>
          <p:nvPr/>
        </p:nvPicPr>
        <p:blipFill>
          <a:blip r:embed="rId2"/>
          <a:stretch/>
        </p:blipFill>
        <p:spPr>
          <a:xfrm>
            <a:off x="4846320" y="731520"/>
            <a:ext cx="4475520" cy="2214000"/>
          </a:xfrm>
          <a:prstGeom prst="rect">
            <a:avLst/>
          </a:prstGeom>
          <a:ln>
            <a:noFill/>
          </a:ln>
        </p:spPr>
      </p:pic>
      <p:pic>
        <p:nvPicPr>
          <p:cNvPr id="384" name="" descr=""/>
          <p:cNvPicPr/>
          <p:nvPr/>
        </p:nvPicPr>
        <p:blipFill>
          <a:blip r:embed="rId3"/>
          <a:stretch/>
        </p:blipFill>
        <p:spPr>
          <a:xfrm>
            <a:off x="474840" y="2926080"/>
            <a:ext cx="4823640" cy="2386440"/>
          </a:xfrm>
          <a:prstGeom prst="rect">
            <a:avLst/>
          </a:prstGeom>
          <a:ln>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CustomShape 1"/>
          <p:cNvSpPr/>
          <p:nvPr/>
        </p:nvSpPr>
        <p:spPr>
          <a:xfrm>
            <a:off x="1620000" y="216000"/>
            <a:ext cx="6973200" cy="419040"/>
          </a:xfrm>
          <a:prstGeom prst="rect">
            <a:avLst/>
          </a:prstGeom>
          <a:noFill/>
          <a:ln>
            <a:noFill/>
          </a:ln>
        </p:spPr>
        <p:style>
          <a:lnRef idx="0"/>
          <a:fillRef idx="0"/>
          <a:effectRef idx="0"/>
          <a:fontRef idx="minor"/>
        </p:style>
        <p:txBody>
          <a:bodyPr lIns="0" rIns="0" tIns="0" bIns="0" anchor="ctr">
            <a:noAutofit/>
          </a:bodyPr>
          <a:p>
            <a:pPr>
              <a:lnSpc>
                <a:spcPct val="100000"/>
              </a:lnSpc>
              <a:spcAft>
                <a:spcPts val="1060"/>
              </a:spcAft>
            </a:pPr>
            <a:r>
              <a:rPr b="1" lang="en-US" sz="1600" spc="-1" strike="noStrike">
                <a:solidFill>
                  <a:srgbClr val="050505"/>
                </a:solidFill>
                <a:latin typeface="Arial"/>
                <a:ea typeface="DejaVu Sans"/>
              </a:rPr>
              <a:t>CUPSEC Malicious Node Behavior: Full Block +200ms Latency</a:t>
            </a:r>
            <a:endParaRPr b="0" lang="en-US" sz="1600" spc="-1" strike="noStrike">
              <a:latin typeface="Arial"/>
            </a:endParaRPr>
          </a:p>
        </p:txBody>
      </p:sp>
      <p:sp>
        <p:nvSpPr>
          <p:cNvPr id="386" name="CustomShape 2"/>
          <p:cNvSpPr/>
          <p:nvPr/>
        </p:nvSpPr>
        <p:spPr>
          <a:xfrm>
            <a:off x="6309360" y="3017520"/>
            <a:ext cx="3012480" cy="1877040"/>
          </a:xfrm>
          <a:prstGeom prst="rect">
            <a:avLst/>
          </a:prstGeom>
          <a:noFill/>
          <a:ln>
            <a:noFill/>
          </a:ln>
        </p:spPr>
        <p:style>
          <a:lnRef idx="0"/>
          <a:fillRef idx="0"/>
          <a:effectRef idx="0"/>
          <a:fontRef idx="minor"/>
        </p:style>
        <p:txBody>
          <a:bodyPr lIns="90000" rIns="90000" tIns="45000" bIns="45000">
            <a:noAutofit/>
          </a:bodyPr>
          <a:p>
            <a:pPr marL="216000" indent="-210960">
              <a:lnSpc>
                <a:spcPct val="100000"/>
              </a:lnSpc>
              <a:buClr>
                <a:srgbClr val="000000"/>
              </a:buClr>
              <a:buSzPct val="45000"/>
              <a:buFont typeface="Wingdings" charset="2"/>
              <a:buChar char=""/>
            </a:pPr>
            <a:r>
              <a:rPr b="0" lang="en-US" sz="1400" spc="-1" strike="noStrike">
                <a:solidFill>
                  <a:srgbClr val="000000"/>
                </a:solidFill>
                <a:latin typeface="Arial"/>
                <a:ea typeface="DejaVu Sans"/>
              </a:rPr>
              <a:t>On the negative front, Node7, 8,9 has an ascent of scores in particular for malicious score identification</a:t>
            </a:r>
            <a:endParaRPr b="0" lang="en-US" sz="1400" spc="-1" strike="noStrike">
              <a:latin typeface="Arial"/>
            </a:endParaRPr>
          </a:p>
        </p:txBody>
      </p:sp>
      <p:pic>
        <p:nvPicPr>
          <p:cNvPr id="387" name="" descr=""/>
          <p:cNvPicPr/>
          <p:nvPr/>
        </p:nvPicPr>
        <p:blipFill>
          <a:blip r:embed="rId1"/>
          <a:stretch/>
        </p:blipFill>
        <p:spPr>
          <a:xfrm>
            <a:off x="365760" y="650520"/>
            <a:ext cx="4475520" cy="2214000"/>
          </a:xfrm>
          <a:prstGeom prst="rect">
            <a:avLst/>
          </a:prstGeom>
          <a:ln>
            <a:noFill/>
          </a:ln>
        </p:spPr>
      </p:pic>
      <p:pic>
        <p:nvPicPr>
          <p:cNvPr id="388" name="" descr=""/>
          <p:cNvPicPr/>
          <p:nvPr/>
        </p:nvPicPr>
        <p:blipFill>
          <a:blip r:embed="rId2"/>
          <a:stretch/>
        </p:blipFill>
        <p:spPr>
          <a:xfrm>
            <a:off x="5029200" y="731520"/>
            <a:ext cx="4298760" cy="2126520"/>
          </a:xfrm>
          <a:prstGeom prst="rect">
            <a:avLst/>
          </a:prstGeom>
          <a:ln>
            <a:noFill/>
          </a:ln>
        </p:spPr>
      </p:pic>
      <p:pic>
        <p:nvPicPr>
          <p:cNvPr id="389" name="" descr=""/>
          <p:cNvPicPr/>
          <p:nvPr/>
        </p:nvPicPr>
        <p:blipFill>
          <a:blip r:embed="rId3"/>
          <a:stretch/>
        </p:blipFill>
        <p:spPr>
          <a:xfrm>
            <a:off x="436320" y="2926080"/>
            <a:ext cx="4404960" cy="217908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CustomShape 1"/>
          <p:cNvSpPr/>
          <p:nvPr/>
        </p:nvSpPr>
        <p:spPr>
          <a:xfrm>
            <a:off x="1620000" y="71640"/>
            <a:ext cx="6331680" cy="381960"/>
          </a:xfrm>
          <a:prstGeom prst="rect">
            <a:avLst/>
          </a:prstGeom>
          <a:noFill/>
          <a:ln>
            <a:noFill/>
          </a:ln>
        </p:spPr>
        <p:style>
          <a:lnRef idx="0"/>
          <a:fillRef idx="0"/>
          <a:effectRef idx="0"/>
          <a:fontRef idx="minor"/>
        </p:style>
        <p:txBody>
          <a:bodyPr lIns="0" rIns="0" tIns="0" bIns="0" anchor="ctr">
            <a:normAutofit fontScale="26000"/>
          </a:bodyPr>
          <a:p>
            <a:pPr algn="ctr">
              <a:lnSpc>
                <a:spcPct val="100000"/>
              </a:lnSpc>
            </a:pPr>
            <a:r>
              <a:rPr b="0" lang="en-US" sz="3300" spc="-1" strike="noStrike">
                <a:solidFill>
                  <a:srgbClr val="050505"/>
                </a:solidFill>
                <a:latin typeface="Times New Roman"/>
                <a:ea typeface="DejaVu Sans"/>
              </a:rPr>
              <a:t>Simulator vs Blockchain Binary Differences</a:t>
            </a:r>
            <a:endParaRPr b="0" lang="en-US" sz="3300" spc="-1" strike="noStrike">
              <a:latin typeface="Arial"/>
            </a:endParaRPr>
          </a:p>
        </p:txBody>
      </p:sp>
      <p:sp>
        <p:nvSpPr>
          <p:cNvPr id="277" name="CustomShape 2"/>
          <p:cNvSpPr/>
          <p:nvPr/>
        </p:nvSpPr>
        <p:spPr>
          <a:xfrm>
            <a:off x="1371600" y="921600"/>
            <a:ext cx="8343000" cy="3827880"/>
          </a:xfrm>
          <a:prstGeom prst="rect">
            <a:avLst/>
          </a:prstGeom>
          <a:noFill/>
          <a:ln>
            <a:noFill/>
          </a:ln>
        </p:spPr>
        <p:style>
          <a:lnRef idx="0"/>
          <a:fillRef idx="0"/>
          <a:effectRef idx="0"/>
          <a:fontRef idx="minor"/>
        </p:style>
      </p:sp>
      <p:sp>
        <p:nvSpPr>
          <p:cNvPr id="278" name="CustomShape 3"/>
          <p:cNvSpPr/>
          <p:nvPr/>
        </p:nvSpPr>
        <p:spPr>
          <a:xfrm>
            <a:off x="457560" y="640440"/>
            <a:ext cx="4568040" cy="4568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800" spc="-1" strike="noStrike">
                <a:solidFill>
                  <a:srgbClr val="000000"/>
                </a:solidFill>
                <a:latin typeface="Arial"/>
                <a:ea typeface="DejaVu Sans"/>
              </a:rPr>
              <a:t>Simulator</a:t>
            </a:r>
            <a:r>
              <a:rPr b="0" lang="en-US" sz="1800" spc="-1" strike="noStrike">
                <a:solidFill>
                  <a:srgbClr val="000000"/>
                </a:solidFill>
                <a:latin typeface="Arial"/>
                <a:ea typeface="DejaVu Sans"/>
              </a:rPr>
              <a:t>: </a:t>
            </a:r>
            <a:endParaRPr b="0" lang="en-US" sz="1800" spc="-1" strike="noStrike">
              <a:latin typeface="Arial"/>
            </a:endParaRPr>
          </a:p>
          <a:p>
            <a:pPr marL="216000" indent="-212040">
              <a:lnSpc>
                <a:spcPct val="100000"/>
              </a:lnSpc>
              <a:buClr>
                <a:srgbClr val="000000"/>
              </a:buClr>
              <a:buFont typeface="StarSymbol"/>
              <a:buAutoNum type="arabicParenR"/>
            </a:pPr>
            <a:r>
              <a:rPr b="0" lang="en-US" sz="1800" spc="-1" strike="noStrike">
                <a:solidFill>
                  <a:srgbClr val="000000"/>
                </a:solidFill>
                <a:latin typeface="Arial"/>
                <a:ea typeface="DejaVu Sans"/>
              </a:rPr>
              <a:t>Run Time Memory Database (JVM)</a:t>
            </a:r>
            <a:endParaRPr b="0" lang="en-US" sz="1800" spc="-1" strike="noStrike">
              <a:latin typeface="Arial"/>
            </a:endParaRPr>
          </a:p>
          <a:p>
            <a:pPr marL="216000" indent="-212040">
              <a:lnSpc>
                <a:spcPct val="100000"/>
              </a:lnSpc>
              <a:buClr>
                <a:srgbClr val="000000"/>
              </a:buClr>
              <a:buFont typeface="StarSymbol"/>
              <a:buAutoNum type="arabicParenR"/>
            </a:pPr>
            <a:r>
              <a:rPr b="0" lang="en-US" sz="1800" spc="-1" strike="noStrike">
                <a:solidFill>
                  <a:srgbClr val="000000"/>
                </a:solidFill>
                <a:latin typeface="Arial"/>
                <a:ea typeface="DejaVu Sans"/>
              </a:rPr>
              <a:t>Simple Transaction Payload</a:t>
            </a:r>
            <a:endParaRPr b="0" lang="en-US" sz="1800" spc="-1" strike="noStrike">
              <a:latin typeface="Arial"/>
            </a:endParaRPr>
          </a:p>
          <a:p>
            <a:pPr marL="216000" indent="-212040">
              <a:lnSpc>
                <a:spcPct val="100000"/>
              </a:lnSpc>
              <a:buClr>
                <a:srgbClr val="000000"/>
              </a:buClr>
              <a:buFont typeface="StarSymbol"/>
              <a:buAutoNum type="arabicParenR"/>
            </a:pPr>
            <a:r>
              <a:rPr b="0" lang="en-US" sz="1800" spc="-1" strike="noStrike">
                <a:solidFill>
                  <a:srgbClr val="000000"/>
                </a:solidFill>
                <a:latin typeface="Arial"/>
                <a:ea typeface="DejaVu Sans"/>
              </a:rPr>
              <a:t>No Encoding / Decoding Transaction </a:t>
            </a:r>
            <a:endParaRPr b="0" lang="en-US" sz="1800" spc="-1" strike="noStrike">
              <a:latin typeface="Arial"/>
            </a:endParaRPr>
          </a:p>
          <a:p>
            <a:pPr marL="216000" indent="-212040">
              <a:lnSpc>
                <a:spcPct val="100000"/>
              </a:lnSpc>
              <a:buClr>
                <a:srgbClr val="000000"/>
              </a:buClr>
              <a:buFont typeface="StarSymbol"/>
              <a:buAutoNum type="arabicParenR"/>
            </a:pPr>
            <a:r>
              <a:rPr b="0" lang="en-US" sz="1800" spc="-1" strike="noStrike">
                <a:solidFill>
                  <a:srgbClr val="000000"/>
                </a:solidFill>
                <a:latin typeface="Arial"/>
                <a:ea typeface="DejaVu Sans"/>
              </a:rPr>
              <a:t>Transaction / Message Communication Diffusion in Simple Socket/ Client Threaded module</a:t>
            </a:r>
            <a:endParaRPr b="0" lang="en-US" sz="1800" spc="-1" strike="noStrike">
              <a:latin typeface="Arial"/>
            </a:endParaRPr>
          </a:p>
          <a:p>
            <a:pPr marL="216000" indent="-212040">
              <a:lnSpc>
                <a:spcPct val="100000"/>
              </a:lnSpc>
              <a:buClr>
                <a:srgbClr val="000000"/>
              </a:buClr>
              <a:buFont typeface="StarSymbol"/>
              <a:buAutoNum type="arabicParenR"/>
            </a:pPr>
            <a:r>
              <a:rPr b="0" lang="en-US" sz="1800" spc="-1" strike="noStrike">
                <a:solidFill>
                  <a:srgbClr val="000000"/>
                </a:solidFill>
                <a:latin typeface="Arial"/>
                <a:ea typeface="DejaVu Sans"/>
              </a:rPr>
              <a:t>Hashing Calculation Simple: SHA256</a:t>
            </a:r>
            <a:endParaRPr b="0" lang="en-US" sz="1800" spc="-1" strike="noStrike">
              <a:latin typeface="Arial"/>
            </a:endParaRPr>
          </a:p>
          <a:p>
            <a:pPr marL="216000" indent="-212040">
              <a:lnSpc>
                <a:spcPct val="100000"/>
              </a:lnSpc>
              <a:buClr>
                <a:srgbClr val="000000"/>
              </a:buClr>
              <a:buFont typeface="StarSymbol"/>
              <a:buAutoNum type="arabicParenR"/>
            </a:pPr>
            <a:r>
              <a:rPr b="0" lang="en-US" sz="1800" spc="-1" strike="noStrike">
                <a:solidFill>
                  <a:srgbClr val="000000"/>
                </a:solidFill>
                <a:latin typeface="Arial"/>
                <a:ea typeface="DejaVu Sans"/>
              </a:rPr>
              <a:t>Hashing Calculation simplified</a:t>
            </a:r>
            <a:endParaRPr b="0" lang="en-US" sz="1800" spc="-1" strike="noStrike">
              <a:latin typeface="Arial"/>
            </a:endParaRPr>
          </a:p>
          <a:p>
            <a:pPr marL="216000" indent="-212040">
              <a:lnSpc>
                <a:spcPct val="100000"/>
              </a:lnSpc>
              <a:buClr>
                <a:srgbClr val="000000"/>
              </a:buClr>
              <a:buFont typeface="StarSymbol"/>
              <a:buAutoNum type="arabicParenR"/>
            </a:pPr>
            <a:r>
              <a:rPr b="0" lang="en-US" sz="1800" spc="-1" strike="noStrike">
                <a:solidFill>
                  <a:srgbClr val="000000"/>
                </a:solidFill>
                <a:latin typeface="Arial"/>
                <a:ea typeface="DejaVu Sans"/>
              </a:rPr>
              <a:t>Encryption/ Decryption: RSA</a:t>
            </a:r>
            <a:endParaRPr b="0" lang="en-US" sz="1800" spc="-1" strike="noStrike">
              <a:latin typeface="Arial"/>
            </a:endParaRPr>
          </a:p>
          <a:p>
            <a:pPr marL="216000" indent="-212040">
              <a:lnSpc>
                <a:spcPct val="100000"/>
              </a:lnSpc>
              <a:buClr>
                <a:srgbClr val="000000"/>
              </a:buClr>
              <a:buFont typeface="StarSymbol"/>
              <a:buAutoNum type="arabicParenR"/>
            </a:pPr>
            <a:r>
              <a:rPr b="0" lang="en-US" sz="1800" spc="-1" strike="noStrike">
                <a:solidFill>
                  <a:srgbClr val="000000"/>
                </a:solidFill>
                <a:latin typeface="Arial"/>
                <a:ea typeface="DejaVu Sans"/>
              </a:rPr>
              <a:t>Diffusion of Blocks with only selected transaction(light)</a:t>
            </a:r>
            <a:endParaRPr b="0" lang="en-US" sz="1800" spc="-1" strike="noStrike">
              <a:latin typeface="Arial"/>
            </a:endParaRPr>
          </a:p>
          <a:p>
            <a:pPr marL="216000" indent="-212040">
              <a:lnSpc>
                <a:spcPct val="100000"/>
              </a:lnSpc>
              <a:buClr>
                <a:srgbClr val="000000"/>
              </a:buClr>
              <a:buFont typeface="StarSymbol"/>
              <a:buAutoNum type="arabicParenR"/>
            </a:pPr>
            <a:r>
              <a:rPr b="0" lang="en-US" sz="1800" spc="-1" strike="noStrike">
                <a:solidFill>
                  <a:srgbClr val="000000"/>
                </a:solidFill>
                <a:latin typeface="Arial"/>
                <a:ea typeface="DejaVu Sans"/>
              </a:rPr>
              <a:t>Homogenous Language Plattform and Libraries: Java</a:t>
            </a:r>
            <a:endParaRPr b="0" lang="en-US" sz="1800" spc="-1" strike="noStrike">
              <a:latin typeface="Arial"/>
            </a:endParaRPr>
          </a:p>
          <a:p>
            <a:pPr marL="216000" indent="-212040">
              <a:lnSpc>
                <a:spcPct val="100000"/>
              </a:lnSpc>
              <a:buClr>
                <a:srgbClr val="000000"/>
              </a:buClr>
              <a:buFont typeface="StarSymbol"/>
              <a:buAutoNum type="arabicParenR"/>
            </a:pPr>
            <a:r>
              <a:rPr b="0" lang="en-US" sz="1800" spc="-1" strike="noStrike">
                <a:solidFill>
                  <a:srgbClr val="000000"/>
                </a:solidFill>
                <a:latin typeface="Arial"/>
                <a:ea typeface="DejaVu Sans"/>
              </a:rPr>
              <a:t>Network Type : Mesh which is better to minimise routing latency</a:t>
            </a:r>
            <a:endParaRPr b="0" lang="en-US" sz="1800" spc="-1" strike="noStrike">
              <a:latin typeface="Arial"/>
            </a:endParaRPr>
          </a:p>
          <a:p>
            <a:pPr marL="216000" indent="-212040">
              <a:lnSpc>
                <a:spcPct val="100000"/>
              </a:lnSpc>
              <a:buClr>
                <a:srgbClr val="000000"/>
              </a:buClr>
              <a:buFont typeface="StarSymbol"/>
              <a:buAutoNum type="arabicParenR"/>
            </a:pPr>
            <a:r>
              <a:rPr b="1" lang="en-US" sz="1800" spc="-1" strike="noStrike">
                <a:solidFill>
                  <a:srgbClr val="000000"/>
                </a:solidFill>
                <a:latin typeface="Arial"/>
                <a:ea typeface="DejaVu Sans"/>
              </a:rPr>
              <a:t>(To Enlist More!)</a:t>
            </a:r>
            <a:endParaRPr b="0" lang="en-US" sz="1800" spc="-1" strike="noStrike">
              <a:latin typeface="Arial"/>
            </a:endParaRPr>
          </a:p>
        </p:txBody>
      </p:sp>
      <p:sp>
        <p:nvSpPr>
          <p:cNvPr id="279" name="CustomShape 4"/>
          <p:cNvSpPr/>
          <p:nvPr/>
        </p:nvSpPr>
        <p:spPr>
          <a:xfrm>
            <a:off x="5121000" y="548640"/>
            <a:ext cx="4476600" cy="4693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800" spc="-1" strike="noStrike">
                <a:solidFill>
                  <a:srgbClr val="000000"/>
                </a:solidFill>
                <a:latin typeface="Arial"/>
                <a:ea typeface="DejaVu Sans"/>
              </a:rPr>
              <a:t>Binary</a:t>
            </a:r>
            <a:r>
              <a:rPr b="0" lang="en-US" sz="1800" spc="-1" strike="noStrike">
                <a:solidFill>
                  <a:srgbClr val="000000"/>
                </a:solidFill>
                <a:latin typeface="Arial"/>
                <a:ea typeface="DejaVu Sans"/>
              </a:rPr>
              <a:t>:</a:t>
            </a:r>
            <a:endParaRPr b="0" lang="en-US" sz="1800" spc="-1" strike="noStrike">
              <a:latin typeface="Arial"/>
            </a:endParaRPr>
          </a:p>
          <a:p>
            <a:pPr marL="216000" indent="-212040">
              <a:lnSpc>
                <a:spcPct val="100000"/>
              </a:lnSpc>
              <a:buClr>
                <a:srgbClr val="000000"/>
              </a:buClr>
              <a:buFont typeface="StarSymbol"/>
              <a:buAutoNum type="arabicParenR"/>
            </a:pPr>
            <a:r>
              <a:rPr b="0" lang="en-US" sz="1800" spc="-1" strike="noStrike">
                <a:solidFill>
                  <a:srgbClr val="000000"/>
                </a:solidFill>
                <a:latin typeface="Arial"/>
                <a:ea typeface="DejaVu Sans"/>
              </a:rPr>
              <a:t>Seperate Database in Physical/ Virtual Memory (RocksDB, LevelDB)</a:t>
            </a:r>
            <a:endParaRPr b="0" lang="en-US" sz="1800" spc="-1" strike="noStrike">
              <a:latin typeface="Arial"/>
            </a:endParaRPr>
          </a:p>
          <a:p>
            <a:pPr marL="216000" indent="-212040">
              <a:lnSpc>
                <a:spcPct val="100000"/>
              </a:lnSpc>
              <a:buClr>
                <a:srgbClr val="000000"/>
              </a:buClr>
              <a:buFont typeface="StarSymbol"/>
              <a:buAutoNum type="arabicParenR"/>
            </a:pPr>
            <a:r>
              <a:rPr b="0" lang="en-US" sz="1800" spc="-1" strike="noStrike">
                <a:solidFill>
                  <a:srgbClr val="000000"/>
                </a:solidFill>
                <a:latin typeface="Arial"/>
                <a:ea typeface="DejaVu Sans"/>
              </a:rPr>
              <a:t>Smart Contract Transaction Payload </a:t>
            </a:r>
            <a:endParaRPr b="0" lang="en-US" sz="1800" spc="-1" strike="noStrike">
              <a:latin typeface="Arial"/>
            </a:endParaRPr>
          </a:p>
          <a:p>
            <a:pPr marL="216000" indent="-212040">
              <a:lnSpc>
                <a:spcPct val="100000"/>
              </a:lnSpc>
              <a:buClr>
                <a:srgbClr val="000000"/>
              </a:buClr>
              <a:buFont typeface="StarSymbol"/>
              <a:buAutoNum type="arabicParenR"/>
            </a:pPr>
            <a:r>
              <a:rPr b="0" lang="en-US" sz="1800" spc="-1" strike="noStrike">
                <a:solidFill>
                  <a:srgbClr val="000000"/>
                </a:solidFill>
                <a:latin typeface="Arial"/>
                <a:ea typeface="DejaVu Sans"/>
              </a:rPr>
              <a:t>Encoding/ Decoding Transaction</a:t>
            </a:r>
            <a:endParaRPr b="0" lang="en-US" sz="1800" spc="-1" strike="noStrike">
              <a:latin typeface="Arial"/>
            </a:endParaRPr>
          </a:p>
          <a:p>
            <a:pPr marL="216000" indent="-212040">
              <a:lnSpc>
                <a:spcPct val="100000"/>
              </a:lnSpc>
              <a:buClr>
                <a:srgbClr val="000000"/>
              </a:buClr>
              <a:buFont typeface="StarSymbol"/>
              <a:buAutoNum type="arabicParenR"/>
            </a:pPr>
            <a:r>
              <a:rPr b="0" lang="en-US" sz="1800" spc="-1" strike="noStrike">
                <a:solidFill>
                  <a:srgbClr val="000000"/>
                </a:solidFill>
                <a:latin typeface="Arial"/>
                <a:ea typeface="DejaVu Sans"/>
              </a:rPr>
              <a:t>Transaction / Message Communication Diffusion in Classical P2P Library devP2P, libP2P</a:t>
            </a:r>
            <a:endParaRPr b="0" lang="en-US" sz="1800" spc="-1" strike="noStrike">
              <a:latin typeface="Arial"/>
            </a:endParaRPr>
          </a:p>
          <a:p>
            <a:pPr marL="216000" indent="-212040">
              <a:lnSpc>
                <a:spcPct val="100000"/>
              </a:lnSpc>
              <a:buClr>
                <a:srgbClr val="000000"/>
              </a:buClr>
              <a:buFont typeface="StarSymbol"/>
              <a:buAutoNum type="arabicParenR"/>
            </a:pPr>
            <a:r>
              <a:rPr b="0" lang="en-US" sz="1800" spc="-1" strike="noStrike">
                <a:solidFill>
                  <a:srgbClr val="000000"/>
                </a:solidFill>
                <a:latin typeface="Arial"/>
                <a:ea typeface="DejaVu Sans"/>
              </a:rPr>
              <a:t>Hashing Calculation: KECCAK256</a:t>
            </a:r>
            <a:endParaRPr b="0" lang="en-US" sz="1800" spc="-1" strike="noStrike">
              <a:latin typeface="Arial"/>
            </a:endParaRPr>
          </a:p>
          <a:p>
            <a:pPr marL="216000" indent="-212040">
              <a:lnSpc>
                <a:spcPct val="100000"/>
              </a:lnSpc>
              <a:buClr>
                <a:srgbClr val="000000"/>
              </a:buClr>
              <a:buFont typeface="StarSymbol"/>
              <a:buAutoNum type="arabicParenR"/>
            </a:pPr>
            <a:r>
              <a:rPr b="0" lang="en-US" sz="1800" spc="-1" strike="noStrike">
                <a:solidFill>
                  <a:srgbClr val="000000"/>
                </a:solidFill>
                <a:latin typeface="Arial"/>
                <a:ea typeface="DejaVu Sans"/>
              </a:rPr>
              <a:t>Hashing calculation intensive</a:t>
            </a:r>
            <a:endParaRPr b="0" lang="en-US" sz="1800" spc="-1" strike="noStrike">
              <a:latin typeface="Arial"/>
            </a:endParaRPr>
          </a:p>
          <a:p>
            <a:pPr marL="216000" indent="-212040">
              <a:lnSpc>
                <a:spcPct val="100000"/>
              </a:lnSpc>
              <a:buClr>
                <a:srgbClr val="000000"/>
              </a:buClr>
              <a:buFont typeface="StarSymbol"/>
              <a:buAutoNum type="arabicParenR"/>
            </a:pPr>
            <a:r>
              <a:rPr b="0" lang="en-US" sz="1800" spc="-1" strike="noStrike">
                <a:solidFill>
                  <a:srgbClr val="000000"/>
                </a:solidFill>
                <a:latin typeface="Arial"/>
                <a:ea typeface="DejaVu Sans"/>
              </a:rPr>
              <a:t>Encryption /Decryption: ECDSA</a:t>
            </a:r>
            <a:endParaRPr b="0" lang="en-US" sz="1800" spc="-1" strike="noStrike">
              <a:latin typeface="Arial"/>
            </a:endParaRPr>
          </a:p>
          <a:p>
            <a:pPr marL="216000" indent="-212040">
              <a:lnSpc>
                <a:spcPct val="100000"/>
              </a:lnSpc>
              <a:buClr>
                <a:srgbClr val="000000"/>
              </a:buClr>
              <a:buFont typeface="StarSymbol"/>
              <a:buAutoNum type="arabicParenR"/>
            </a:pPr>
            <a:r>
              <a:rPr b="0" lang="en-US" sz="1800" spc="-1" strike="noStrike">
                <a:solidFill>
                  <a:srgbClr val="000000"/>
                </a:solidFill>
                <a:latin typeface="Arial"/>
                <a:ea typeface="DejaVu Sans"/>
              </a:rPr>
              <a:t>Diffusion of block with all transactions alltime (heavy)</a:t>
            </a:r>
            <a:endParaRPr b="0" lang="en-US" sz="1800" spc="-1" strike="noStrike">
              <a:latin typeface="Arial"/>
            </a:endParaRPr>
          </a:p>
          <a:p>
            <a:pPr marL="216000" indent="-212040">
              <a:lnSpc>
                <a:spcPct val="100000"/>
              </a:lnSpc>
              <a:buClr>
                <a:srgbClr val="000000"/>
              </a:buClr>
              <a:buFont typeface="StarSymbol"/>
              <a:buAutoNum type="arabicParenR"/>
            </a:pPr>
            <a:r>
              <a:rPr b="0" lang="en-US" sz="1800" spc="-1" strike="noStrike">
                <a:solidFill>
                  <a:srgbClr val="000000"/>
                </a:solidFill>
                <a:latin typeface="Arial"/>
                <a:ea typeface="DejaVu Sans"/>
              </a:rPr>
              <a:t>Heterogenous Language Plattform and Libraries: Go, Python, Java</a:t>
            </a:r>
            <a:endParaRPr b="0" lang="en-US" sz="1800" spc="-1" strike="noStrike">
              <a:latin typeface="Arial"/>
            </a:endParaRPr>
          </a:p>
          <a:p>
            <a:pPr marL="216000" indent="-212040">
              <a:lnSpc>
                <a:spcPct val="100000"/>
              </a:lnSpc>
              <a:buClr>
                <a:srgbClr val="000000"/>
              </a:buClr>
              <a:buFont typeface="StarSymbol"/>
              <a:buAutoNum type="arabicParenR"/>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Network Type is heterogenous which depends on nearest less latent neighbours </a:t>
            </a:r>
            <a:r>
              <a:rPr b="1" lang="en-US" sz="1800" spc="-1" strike="noStrike">
                <a:solidFill>
                  <a:srgbClr val="000000"/>
                </a:solidFill>
                <a:latin typeface="Arial"/>
                <a:ea typeface="DejaVu Sans"/>
              </a:rPr>
              <a:t>(To Enlist More!)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CustomShape 1"/>
          <p:cNvSpPr/>
          <p:nvPr/>
        </p:nvSpPr>
        <p:spPr>
          <a:xfrm>
            <a:off x="1620000" y="216000"/>
            <a:ext cx="6881760" cy="419040"/>
          </a:xfrm>
          <a:prstGeom prst="rect">
            <a:avLst/>
          </a:prstGeom>
          <a:noFill/>
          <a:ln>
            <a:noFill/>
          </a:ln>
        </p:spPr>
        <p:style>
          <a:lnRef idx="0"/>
          <a:fillRef idx="0"/>
          <a:effectRef idx="0"/>
          <a:fontRef idx="minor"/>
        </p:style>
        <p:txBody>
          <a:bodyPr lIns="0" rIns="0" tIns="0" bIns="0" anchor="ctr">
            <a:noAutofit/>
          </a:bodyPr>
          <a:p>
            <a:pPr>
              <a:lnSpc>
                <a:spcPct val="100000"/>
              </a:lnSpc>
              <a:spcAft>
                <a:spcPts val="1060"/>
              </a:spcAft>
            </a:pPr>
            <a:r>
              <a:rPr b="1" lang="en-US" sz="1600" spc="-1" strike="noStrike">
                <a:solidFill>
                  <a:srgbClr val="050505"/>
                </a:solidFill>
                <a:latin typeface="Arial"/>
                <a:ea typeface="DejaVu Sans"/>
              </a:rPr>
              <a:t>CUPSEC Malicious Node Behavior: Full Block +200ms Latency</a:t>
            </a:r>
            <a:endParaRPr b="0" lang="en-US" sz="1600" spc="-1" strike="noStrike">
              <a:latin typeface="Arial"/>
            </a:endParaRPr>
          </a:p>
        </p:txBody>
      </p:sp>
      <p:sp>
        <p:nvSpPr>
          <p:cNvPr id="391" name="CustomShape 2"/>
          <p:cNvSpPr/>
          <p:nvPr/>
        </p:nvSpPr>
        <p:spPr>
          <a:xfrm>
            <a:off x="5212080" y="3017520"/>
            <a:ext cx="4109760" cy="1839960"/>
          </a:xfrm>
          <a:prstGeom prst="rect">
            <a:avLst/>
          </a:prstGeom>
          <a:noFill/>
          <a:ln>
            <a:noFill/>
          </a:ln>
        </p:spPr>
        <p:style>
          <a:lnRef idx="0"/>
          <a:fillRef idx="0"/>
          <a:effectRef idx="0"/>
          <a:fontRef idx="minor"/>
        </p:style>
        <p:txBody>
          <a:bodyPr lIns="90000" rIns="90000" tIns="45000" bIns="45000">
            <a:noAutofit/>
          </a:bodyPr>
          <a:p>
            <a:pPr marL="216000" indent="-210960">
              <a:lnSpc>
                <a:spcPct val="100000"/>
              </a:lnSpc>
              <a:buClr>
                <a:srgbClr val="000000"/>
              </a:buClr>
              <a:buSzPct val="45000"/>
              <a:buFont typeface="Wingdings" charset="2"/>
              <a:buChar char=""/>
            </a:pPr>
            <a:r>
              <a:rPr b="1" lang="en-US" sz="1500" spc="-1" strike="noStrike">
                <a:solidFill>
                  <a:srgbClr val="000000"/>
                </a:solidFill>
                <a:latin typeface="Arial"/>
                <a:ea typeface="DejaVu Sans"/>
              </a:rPr>
              <a:t>Suspended</a:t>
            </a:r>
            <a:r>
              <a:rPr b="0" lang="en-US" sz="1500" spc="-1" strike="noStrike">
                <a:solidFill>
                  <a:srgbClr val="000000"/>
                </a:solidFill>
                <a:latin typeface="Arial"/>
                <a:ea typeface="DejaVu Sans"/>
              </a:rPr>
              <a:t>: </a:t>
            </a:r>
            <a:endParaRPr b="0" lang="en-US" sz="1500" spc="-1" strike="noStrike">
              <a:latin typeface="Arial"/>
            </a:endParaRPr>
          </a:p>
          <a:p>
            <a:pPr marL="216000" indent="-210960">
              <a:lnSpc>
                <a:spcPct val="100000"/>
              </a:lnSpc>
              <a:buClr>
                <a:srgbClr val="000000"/>
              </a:buClr>
              <a:buSzPct val="45000"/>
              <a:buFont typeface="Wingdings" charset="2"/>
              <a:buChar char=""/>
            </a:pPr>
            <a:r>
              <a:rPr b="0" lang="en-US" sz="1500" spc="-1" strike="noStrike">
                <a:solidFill>
                  <a:srgbClr val="000000"/>
                </a:solidFill>
                <a:latin typeface="Arial"/>
                <a:ea typeface="DejaVu Sans"/>
              </a:rPr>
              <a:t>SubEpoch7: Node 8 | SubEpoch8: Node 9</a:t>
            </a:r>
            <a:endParaRPr b="0" lang="en-US" sz="1500" spc="-1" strike="noStrike">
              <a:latin typeface="Arial"/>
            </a:endParaRPr>
          </a:p>
          <a:p>
            <a:pPr marL="216000" indent="-210960">
              <a:lnSpc>
                <a:spcPct val="100000"/>
              </a:lnSpc>
              <a:buClr>
                <a:srgbClr val="000000"/>
              </a:buClr>
              <a:buSzPct val="45000"/>
              <a:buFont typeface="Wingdings" charset="2"/>
              <a:buChar char=""/>
            </a:pPr>
            <a:r>
              <a:rPr b="0" lang="en-US" sz="1500" spc="-1" strike="noStrike">
                <a:solidFill>
                  <a:srgbClr val="000000"/>
                </a:solidFill>
                <a:latin typeface="Arial"/>
                <a:ea typeface="DejaVu Sans"/>
              </a:rPr>
              <a:t>IBC during initial phase is low in subepoch 1 but it stabilises from subepoch6 , then is quite uniform. If the malicious node7,8,9 has a fair chance to propose the malicious full block then is compensated by time scheduled fulfiller as fallback.</a:t>
            </a:r>
            <a:endParaRPr b="0" lang="en-US" sz="1500" spc="-1" strike="noStrike">
              <a:latin typeface="Arial"/>
            </a:endParaRPr>
          </a:p>
        </p:txBody>
      </p:sp>
      <p:pic>
        <p:nvPicPr>
          <p:cNvPr id="392" name="" descr=""/>
          <p:cNvPicPr/>
          <p:nvPr/>
        </p:nvPicPr>
        <p:blipFill>
          <a:blip r:embed="rId1"/>
          <a:stretch/>
        </p:blipFill>
        <p:spPr>
          <a:xfrm>
            <a:off x="5354640" y="731520"/>
            <a:ext cx="4241520" cy="2098080"/>
          </a:xfrm>
          <a:prstGeom prst="rect">
            <a:avLst/>
          </a:prstGeom>
          <a:ln>
            <a:noFill/>
          </a:ln>
        </p:spPr>
      </p:pic>
      <p:pic>
        <p:nvPicPr>
          <p:cNvPr id="393" name="" descr=""/>
          <p:cNvPicPr/>
          <p:nvPr/>
        </p:nvPicPr>
        <p:blipFill>
          <a:blip r:embed="rId2"/>
          <a:stretch/>
        </p:blipFill>
        <p:spPr>
          <a:xfrm>
            <a:off x="222120" y="731520"/>
            <a:ext cx="4962240" cy="2466360"/>
          </a:xfrm>
          <a:prstGeom prst="rect">
            <a:avLst/>
          </a:prstGeom>
          <a:ln>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CustomShape 1"/>
          <p:cNvSpPr/>
          <p:nvPr/>
        </p:nvSpPr>
        <p:spPr>
          <a:xfrm>
            <a:off x="182880" y="91440"/>
            <a:ext cx="6581520" cy="419040"/>
          </a:xfrm>
          <a:prstGeom prst="rect">
            <a:avLst/>
          </a:prstGeom>
          <a:noFill/>
          <a:ln>
            <a:noFill/>
          </a:ln>
        </p:spPr>
        <p:style>
          <a:lnRef idx="0"/>
          <a:fillRef idx="0"/>
          <a:effectRef idx="0"/>
          <a:fontRef idx="minor"/>
        </p:style>
        <p:txBody>
          <a:bodyPr lIns="0" rIns="0" tIns="0" bIns="0" anchor="ctr">
            <a:noAutofit/>
          </a:bodyPr>
          <a:p>
            <a:pPr>
              <a:lnSpc>
                <a:spcPct val="100000"/>
              </a:lnSpc>
              <a:spcAft>
                <a:spcPts val="1060"/>
              </a:spcAft>
            </a:pPr>
            <a:r>
              <a:rPr b="1" lang="en-US" sz="1600" spc="-1" strike="noStrike">
                <a:solidFill>
                  <a:srgbClr val="050505"/>
                </a:solidFill>
                <a:latin typeface="Arial"/>
                <a:ea typeface="DejaVu Sans"/>
              </a:rPr>
              <a:t>CUPSEC Malicious Node Behavior: Full Block +200ms Latency</a:t>
            </a:r>
            <a:endParaRPr b="0" lang="en-US" sz="1600" spc="-1" strike="noStrike">
              <a:latin typeface="Arial"/>
            </a:endParaRPr>
          </a:p>
        </p:txBody>
      </p:sp>
      <p:sp>
        <p:nvSpPr>
          <p:cNvPr id="395" name="CustomShape 2"/>
          <p:cNvSpPr/>
          <p:nvPr/>
        </p:nvSpPr>
        <p:spPr>
          <a:xfrm>
            <a:off x="365760" y="4023360"/>
            <a:ext cx="8043120" cy="1419840"/>
          </a:xfrm>
          <a:prstGeom prst="rect">
            <a:avLst/>
          </a:prstGeom>
          <a:noFill/>
          <a:ln>
            <a:noFill/>
          </a:ln>
        </p:spPr>
        <p:style>
          <a:lnRef idx="0"/>
          <a:fillRef idx="0"/>
          <a:effectRef idx="0"/>
          <a:fontRef idx="minor"/>
        </p:style>
        <p:txBody>
          <a:bodyPr lIns="90000" rIns="90000" tIns="45000" bIns="45000">
            <a:noAutofit/>
          </a:bodyPr>
          <a:p>
            <a:pPr marL="216000" indent="-210960">
              <a:lnSpc>
                <a:spcPct val="100000"/>
              </a:lnSpc>
              <a:buClr>
                <a:srgbClr val="000000"/>
              </a:buClr>
              <a:buSzPct val="45000"/>
              <a:buFont typeface="Wingdings" charset="2"/>
              <a:buChar char=""/>
            </a:pPr>
            <a:r>
              <a:rPr b="0" lang="en-US" sz="1200" spc="-1" strike="noStrike">
                <a:solidFill>
                  <a:srgbClr val="000000"/>
                </a:solidFill>
                <a:latin typeface="Arial"/>
                <a:ea typeface="DejaVu Sans"/>
              </a:rPr>
              <a:t>Effective Score Non Cumulative is  quite low for the</a:t>
            </a:r>
            <a:endParaRPr b="0" lang="en-US" sz="1200" spc="-1" strike="noStrike">
              <a:latin typeface="Arial"/>
            </a:endParaRPr>
          </a:p>
          <a:p>
            <a:pPr marL="216000" indent="-210960">
              <a:lnSpc>
                <a:spcPct val="100000"/>
              </a:lnSpc>
              <a:buClr>
                <a:srgbClr val="000000"/>
              </a:buClr>
              <a:buSzPct val="45000"/>
              <a:buFont typeface="Wingdings" charset="2"/>
              <a:buChar char=""/>
            </a:pPr>
            <a:r>
              <a:rPr b="0" lang="en-US" sz="1200" spc="-1" strike="noStrike">
                <a:solidFill>
                  <a:srgbClr val="000000"/>
                </a:solidFill>
                <a:latin typeface="Arial"/>
                <a:ea typeface="DejaVu Sans"/>
              </a:rPr>
              <a:t> </a:t>
            </a:r>
            <a:r>
              <a:rPr b="0" lang="en-US" sz="1200" spc="-1" strike="noStrike">
                <a:solidFill>
                  <a:srgbClr val="000000"/>
                </a:solidFill>
                <a:latin typeface="Arial"/>
                <a:ea typeface="DejaVu Sans"/>
              </a:rPr>
              <a:t>malicious nodes Node7,8,9 as expected.</a:t>
            </a:r>
            <a:endParaRPr b="0" lang="en-US" sz="1200" spc="-1" strike="noStrike">
              <a:latin typeface="Arial"/>
            </a:endParaRPr>
          </a:p>
          <a:p>
            <a:pPr marL="216000" indent="-210960">
              <a:lnSpc>
                <a:spcPct val="100000"/>
              </a:lnSpc>
              <a:buClr>
                <a:srgbClr val="000000"/>
              </a:buClr>
              <a:buSzPct val="45000"/>
              <a:buFont typeface="Wingdings" charset="2"/>
              <a:buChar char=""/>
            </a:pPr>
            <a:r>
              <a:rPr b="0" lang="en-US" sz="1200" spc="-1" strike="noStrike">
                <a:solidFill>
                  <a:srgbClr val="000000"/>
                </a:solidFill>
                <a:latin typeface="Arial"/>
                <a:ea typeface="DejaVu Sans"/>
              </a:rPr>
              <a:t>But observation for for Node 1,2 and 4 also is affected which is due to the missed partial block and commit score in the negative action which is not deliberate. </a:t>
            </a:r>
            <a:r>
              <a:rPr b="1" lang="en-US" sz="1100" spc="-1" strike="noStrike">
                <a:solidFill>
                  <a:srgbClr val="000000"/>
                </a:solidFill>
                <a:latin typeface="Arial"/>
                <a:ea typeface="DejaVu Sans"/>
              </a:rPr>
              <a:t>Suspension</a:t>
            </a:r>
            <a:r>
              <a:rPr b="1" lang="en-US" sz="1200" spc="-1" strike="noStrike">
                <a:solidFill>
                  <a:srgbClr val="000000"/>
                </a:solidFill>
                <a:latin typeface="Arial"/>
                <a:ea typeface="DejaVu Sans"/>
              </a:rPr>
              <a:t> : </a:t>
            </a:r>
            <a:r>
              <a:rPr b="1" lang="en-US" sz="1000" spc="-1" strike="noStrike">
                <a:solidFill>
                  <a:srgbClr val="000000"/>
                </a:solidFill>
                <a:latin typeface="Arial"/>
                <a:ea typeface="DejaVu Sans"/>
              </a:rPr>
              <a:t>SubEpoch7: Node 8 | SubEpoch8: Node 9</a:t>
            </a:r>
            <a:r>
              <a:rPr b="1" lang="en-US" sz="700" spc="-1" strike="noStrike">
                <a:solidFill>
                  <a:srgbClr val="000000"/>
                </a:solidFill>
                <a:latin typeface="Arial"/>
                <a:ea typeface="DejaVu Sans"/>
              </a:rPr>
              <a:t>. </a:t>
            </a:r>
            <a:endParaRPr b="0" lang="en-US" sz="700" spc="-1" strike="noStrike">
              <a:latin typeface="Arial"/>
            </a:endParaRPr>
          </a:p>
          <a:p>
            <a:pPr marL="216000" indent="-210960">
              <a:lnSpc>
                <a:spcPct val="100000"/>
              </a:lnSpc>
              <a:buClr>
                <a:srgbClr val="000000"/>
              </a:buClr>
              <a:buSzPct val="45000"/>
              <a:buFont typeface="Wingdings" charset="2"/>
              <a:buChar char=""/>
            </a:pPr>
            <a:r>
              <a:rPr b="1" lang="en-US" sz="1200" spc="-1" strike="noStrike">
                <a:solidFill>
                  <a:srgbClr val="000000"/>
                </a:solidFill>
                <a:latin typeface="Arial"/>
                <a:ea typeface="DejaVu Sans"/>
              </a:rPr>
              <a:t>Fairness in classification:</a:t>
            </a:r>
            <a:endParaRPr b="0" lang="en-US" sz="1200" spc="-1" strike="noStrike">
              <a:latin typeface="Arial"/>
            </a:endParaRPr>
          </a:p>
          <a:p>
            <a:pPr marL="216000" indent="-210960">
              <a:lnSpc>
                <a:spcPct val="100000"/>
              </a:lnSpc>
              <a:buClr>
                <a:srgbClr val="000000"/>
              </a:buClr>
              <a:buFont typeface="StarSymbol"/>
              <a:buAutoNum type="arabicParenR"/>
            </a:pPr>
            <a:r>
              <a:rPr b="0" lang="en-US" sz="1200" spc="-1" strike="noStrike">
                <a:solidFill>
                  <a:srgbClr val="000000"/>
                </a:solidFill>
                <a:latin typeface="Arial"/>
                <a:ea typeface="DejaVu Sans"/>
              </a:rPr>
              <a:t> </a:t>
            </a:r>
            <a:r>
              <a:rPr b="0" lang="en-US" sz="1200" spc="-1" strike="noStrike">
                <a:solidFill>
                  <a:srgbClr val="000000"/>
                </a:solidFill>
                <a:latin typeface="Arial"/>
                <a:ea typeface="DejaVu Sans"/>
              </a:rPr>
              <a:t>Node 0 and Node 4 is able to progress from Fair Utilitarian and reaches Utilitarian</a:t>
            </a:r>
            <a:endParaRPr b="0" lang="en-US" sz="1200" spc="-1" strike="noStrike">
              <a:latin typeface="Arial"/>
            </a:endParaRPr>
          </a:p>
          <a:p>
            <a:pPr marL="216000" indent="-210960">
              <a:lnSpc>
                <a:spcPct val="100000"/>
              </a:lnSpc>
              <a:buClr>
                <a:srgbClr val="000000"/>
              </a:buClr>
              <a:buFont typeface="StarSymbol"/>
              <a:buAutoNum type="arabicParenR"/>
            </a:pPr>
            <a:r>
              <a:rPr b="0" lang="en-US" sz="1200" spc="-1" strike="noStrike">
                <a:solidFill>
                  <a:srgbClr val="000000"/>
                </a:solidFill>
                <a:latin typeface="Arial"/>
                <a:ea typeface="DejaVu Sans"/>
              </a:rPr>
              <a:t> </a:t>
            </a:r>
            <a:r>
              <a:rPr b="0" lang="en-US" sz="1200" spc="-1" strike="noStrike">
                <a:solidFill>
                  <a:srgbClr val="000000"/>
                </a:solidFill>
                <a:latin typeface="Arial"/>
                <a:ea typeface="DejaVu Sans"/>
              </a:rPr>
              <a:t>While Node 1 diminishes due to sustained inadvertent missed partial block and commit score. </a:t>
            </a:r>
            <a:endParaRPr b="0" lang="en-US" sz="1200" spc="-1" strike="noStrike">
              <a:latin typeface="Arial"/>
            </a:endParaRPr>
          </a:p>
          <a:p>
            <a:pPr>
              <a:lnSpc>
                <a:spcPct val="100000"/>
              </a:lnSpc>
            </a:pPr>
            <a:endParaRPr b="0" lang="en-US" sz="1200" spc="-1" strike="noStrike">
              <a:latin typeface="Arial"/>
            </a:endParaRPr>
          </a:p>
        </p:txBody>
      </p:sp>
      <p:sp>
        <p:nvSpPr>
          <p:cNvPr id="396" name="CustomShape 3"/>
          <p:cNvSpPr/>
          <p:nvPr/>
        </p:nvSpPr>
        <p:spPr>
          <a:xfrm>
            <a:off x="640080" y="3017520"/>
            <a:ext cx="3561480" cy="853560"/>
          </a:xfrm>
          <a:prstGeom prst="rect">
            <a:avLst/>
          </a:prstGeom>
          <a:noFill/>
          <a:ln>
            <a:noFill/>
          </a:ln>
        </p:spPr>
        <p:style>
          <a:lnRef idx="0"/>
          <a:fillRef idx="0"/>
          <a:effectRef idx="0"/>
          <a:fontRef idx="minor"/>
        </p:style>
      </p:sp>
      <p:pic>
        <p:nvPicPr>
          <p:cNvPr id="397" name="" descr=""/>
          <p:cNvPicPr/>
          <p:nvPr/>
        </p:nvPicPr>
        <p:blipFill>
          <a:blip r:embed="rId1"/>
          <a:stretch/>
        </p:blipFill>
        <p:spPr>
          <a:xfrm>
            <a:off x="274320" y="639720"/>
            <a:ext cx="4752720" cy="2351520"/>
          </a:xfrm>
          <a:prstGeom prst="rect">
            <a:avLst/>
          </a:prstGeom>
          <a:ln>
            <a:noFill/>
          </a:ln>
        </p:spPr>
      </p:pic>
      <p:pic>
        <p:nvPicPr>
          <p:cNvPr id="398" name="" descr=""/>
          <p:cNvPicPr/>
          <p:nvPr/>
        </p:nvPicPr>
        <p:blipFill>
          <a:blip r:embed="rId2"/>
          <a:stretch/>
        </p:blipFill>
        <p:spPr>
          <a:xfrm>
            <a:off x="5475240" y="529560"/>
            <a:ext cx="3948840" cy="3948840"/>
          </a:xfrm>
          <a:prstGeom prst="rect">
            <a:avLst/>
          </a:prstGeom>
          <a:ln>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CustomShape 1"/>
          <p:cNvSpPr/>
          <p:nvPr/>
        </p:nvSpPr>
        <p:spPr>
          <a:xfrm>
            <a:off x="1620000" y="88200"/>
            <a:ext cx="5964480" cy="675000"/>
          </a:xfrm>
          <a:prstGeom prst="rect">
            <a:avLst/>
          </a:prstGeom>
          <a:noFill/>
          <a:ln>
            <a:noFill/>
          </a:ln>
        </p:spPr>
        <p:style>
          <a:lnRef idx="0"/>
          <a:fillRef idx="0"/>
          <a:effectRef idx="0"/>
          <a:fontRef idx="minor"/>
        </p:style>
        <p:txBody>
          <a:bodyPr lIns="0" rIns="0" tIns="0" bIns="0" anchor="ctr">
            <a:noAutofit/>
          </a:bodyPr>
          <a:p>
            <a:pPr>
              <a:lnSpc>
                <a:spcPct val="100000"/>
              </a:lnSpc>
              <a:spcAft>
                <a:spcPts val="1060"/>
              </a:spcAft>
            </a:pPr>
            <a:r>
              <a:rPr b="1" lang="en-US" sz="1500" spc="-1" strike="noStrike">
                <a:solidFill>
                  <a:srgbClr val="050505"/>
                </a:solidFill>
                <a:latin typeface="Arial"/>
                <a:ea typeface="DejaVu Sans"/>
              </a:rPr>
              <a:t>CUPSEC Malicious Node Behavior: Partial Block +200ms Latency</a:t>
            </a:r>
            <a:endParaRPr b="0" lang="en-US" sz="1500" spc="-1" strike="noStrike">
              <a:latin typeface="Arial"/>
            </a:endParaRPr>
          </a:p>
        </p:txBody>
      </p:sp>
      <p:sp>
        <p:nvSpPr>
          <p:cNvPr id="400" name="CustomShape 2"/>
          <p:cNvSpPr/>
          <p:nvPr/>
        </p:nvSpPr>
        <p:spPr>
          <a:xfrm>
            <a:off x="7040880" y="822960"/>
            <a:ext cx="2922840" cy="4751640"/>
          </a:xfrm>
          <a:prstGeom prst="rect">
            <a:avLst/>
          </a:prstGeom>
          <a:noFill/>
          <a:ln>
            <a:noFill/>
          </a:ln>
        </p:spPr>
        <p:style>
          <a:lnRef idx="0"/>
          <a:fillRef idx="0"/>
          <a:effectRef idx="0"/>
          <a:fontRef idx="minor"/>
        </p:style>
        <p:txBody>
          <a:bodyPr lIns="90000" rIns="90000" tIns="45000" bIns="45000">
            <a:noAutofit/>
          </a:bodyPr>
          <a:p>
            <a:pPr marL="216000" indent="-210960">
              <a:lnSpc>
                <a:spcPct val="100000"/>
              </a:lnSpc>
              <a:buClr>
                <a:srgbClr val="000000"/>
              </a:buClr>
              <a:buSzPct val="45000"/>
              <a:buFont typeface="Wingdings" charset="2"/>
              <a:buChar char=""/>
            </a:pPr>
            <a:r>
              <a:rPr b="0" lang="en-US" sz="1400" spc="-1" strike="noStrike">
                <a:solidFill>
                  <a:srgbClr val="000000"/>
                </a:solidFill>
                <a:latin typeface="Arial"/>
                <a:ea typeface="DejaVu Sans"/>
              </a:rPr>
              <a:t>This plot shows that in initial subepoch it starts slow to mount during the optimisation phase and then sustains around 1600 rate.</a:t>
            </a:r>
            <a:endParaRPr b="0" lang="en-US" sz="1400" spc="-1" strike="noStrike">
              <a:latin typeface="Arial"/>
            </a:endParaRPr>
          </a:p>
          <a:p>
            <a:pPr marL="216000" indent="-210960">
              <a:lnSpc>
                <a:spcPct val="100000"/>
              </a:lnSpc>
              <a:buClr>
                <a:srgbClr val="000000"/>
              </a:buClr>
              <a:buSzPct val="45000"/>
              <a:buFont typeface="Wingdings" charset="2"/>
              <a:buChar char=""/>
            </a:pPr>
            <a:r>
              <a:rPr b="0" lang="en-US" sz="1400" spc="-1" strike="noStrike">
                <a:solidFill>
                  <a:srgbClr val="000000"/>
                </a:solidFill>
                <a:latin typeface="Arial"/>
                <a:ea typeface="DejaVu Sans"/>
              </a:rPr>
              <a:t>In comparison of the adverse behavior between malicious partial block and full block, the former renders the system to slow down as partial block proposition whether as missed or gained is malicious.     </a:t>
            </a:r>
            <a:endParaRPr b="0" lang="en-US" sz="1400" spc="-1" strike="noStrike">
              <a:latin typeface="Arial"/>
            </a:endParaRPr>
          </a:p>
          <a:p>
            <a:pPr marL="216000" indent="-210960">
              <a:lnSpc>
                <a:spcPct val="100000"/>
              </a:lnSpc>
              <a:buClr>
                <a:srgbClr val="000000"/>
              </a:buClr>
              <a:buSzPct val="45000"/>
              <a:buFont typeface="Wingdings" charset="2"/>
              <a:buChar char=""/>
            </a:pPr>
            <a:r>
              <a:rPr b="0" lang="en-US" sz="1400" spc="-1" strike="noStrike">
                <a:solidFill>
                  <a:srgbClr val="000000"/>
                </a:solidFill>
                <a:latin typeface="Arial"/>
                <a:ea typeface="DejaVu Sans"/>
              </a:rPr>
              <a:t>Missed position of partial block in the ephemeral chain slows down the process for successive position slots at [major,minor] impacting the block finalization at the finalized chain. </a:t>
            </a:r>
            <a:endParaRPr b="0" lang="en-US" sz="1400" spc="-1" strike="noStrike">
              <a:latin typeface="Arial"/>
            </a:endParaRPr>
          </a:p>
        </p:txBody>
      </p:sp>
      <p:pic>
        <p:nvPicPr>
          <p:cNvPr id="401" name="" descr=""/>
          <p:cNvPicPr/>
          <p:nvPr/>
        </p:nvPicPr>
        <p:blipFill>
          <a:blip r:embed="rId1"/>
          <a:stretch/>
        </p:blipFill>
        <p:spPr>
          <a:xfrm>
            <a:off x="2194560" y="1065600"/>
            <a:ext cx="4415760" cy="441576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CustomShape 1"/>
          <p:cNvSpPr/>
          <p:nvPr/>
        </p:nvSpPr>
        <p:spPr>
          <a:xfrm>
            <a:off x="1620000" y="88200"/>
            <a:ext cx="5964480" cy="675000"/>
          </a:xfrm>
          <a:prstGeom prst="rect">
            <a:avLst/>
          </a:prstGeom>
          <a:noFill/>
          <a:ln>
            <a:noFill/>
          </a:ln>
        </p:spPr>
        <p:style>
          <a:lnRef idx="0"/>
          <a:fillRef idx="0"/>
          <a:effectRef idx="0"/>
          <a:fontRef idx="minor"/>
        </p:style>
        <p:txBody>
          <a:bodyPr lIns="0" rIns="0" tIns="0" bIns="0" anchor="ctr">
            <a:noAutofit/>
          </a:bodyPr>
          <a:p>
            <a:pPr>
              <a:lnSpc>
                <a:spcPct val="100000"/>
              </a:lnSpc>
              <a:spcAft>
                <a:spcPts val="1060"/>
              </a:spcAft>
            </a:pPr>
            <a:r>
              <a:rPr b="1" lang="en-US" sz="1500" spc="-1" strike="noStrike">
                <a:solidFill>
                  <a:srgbClr val="050505"/>
                </a:solidFill>
                <a:latin typeface="Arial"/>
                <a:ea typeface="DejaVu Sans"/>
              </a:rPr>
              <a:t>CUPSEC Malicious Node Behavior: Partial Block +200ms Latency</a:t>
            </a:r>
            <a:endParaRPr b="0" lang="en-US" sz="1500" spc="-1" strike="noStrike">
              <a:latin typeface="Arial"/>
            </a:endParaRPr>
          </a:p>
        </p:txBody>
      </p:sp>
      <p:sp>
        <p:nvSpPr>
          <p:cNvPr id="403" name="CustomShape 2"/>
          <p:cNvSpPr/>
          <p:nvPr/>
        </p:nvSpPr>
        <p:spPr>
          <a:xfrm>
            <a:off x="5852160" y="3184200"/>
            <a:ext cx="3835440" cy="2022840"/>
          </a:xfrm>
          <a:prstGeom prst="rect">
            <a:avLst/>
          </a:prstGeom>
          <a:noFill/>
          <a:ln>
            <a:noFill/>
          </a:ln>
        </p:spPr>
        <p:style>
          <a:lnRef idx="0"/>
          <a:fillRef idx="0"/>
          <a:effectRef idx="0"/>
          <a:fontRef idx="minor"/>
        </p:style>
        <p:txBody>
          <a:bodyPr lIns="90000" rIns="90000" tIns="45000" bIns="45000">
            <a:noAutofit/>
          </a:bodyPr>
          <a:p>
            <a:pPr marL="216000" indent="-210960">
              <a:lnSpc>
                <a:spcPct val="100000"/>
              </a:lnSpc>
              <a:buClr>
                <a:srgbClr val="000000"/>
              </a:buClr>
              <a:buSzPct val="45000"/>
              <a:buFont typeface="Wingdings" charset="2"/>
              <a:buChar char=""/>
            </a:pPr>
            <a:r>
              <a:rPr b="0" lang="en-US" sz="1200" spc="-1" strike="noStrike">
                <a:solidFill>
                  <a:srgbClr val="000000"/>
                </a:solidFill>
                <a:latin typeface="Arial"/>
                <a:ea typeface="DejaVu Sans"/>
              </a:rPr>
              <a:t>Score of Node7,8,9 for partial block proposal is not enlisted as it proposes only malicious partial blocks.</a:t>
            </a:r>
            <a:endParaRPr b="0" lang="en-US" sz="1200" spc="-1" strike="noStrike">
              <a:latin typeface="Arial"/>
            </a:endParaRPr>
          </a:p>
          <a:p>
            <a:pPr marL="216000" indent="-210960">
              <a:lnSpc>
                <a:spcPct val="100000"/>
              </a:lnSpc>
              <a:buClr>
                <a:srgbClr val="000000"/>
              </a:buClr>
              <a:buSzPct val="45000"/>
              <a:buFont typeface="Wingdings" charset="2"/>
              <a:buChar char=""/>
            </a:pPr>
            <a:r>
              <a:rPr b="0" lang="en-US" sz="1200" spc="-1" strike="noStrike">
                <a:solidFill>
                  <a:srgbClr val="000000"/>
                </a:solidFill>
                <a:latin typeface="Arial"/>
                <a:ea typeface="DejaVu Sans"/>
              </a:rPr>
              <a:t>Commit Score is also diminished as latency induces the message to be delayed or irrelevant when it arrives after finalization.</a:t>
            </a:r>
            <a:endParaRPr b="0" lang="en-US" sz="1200" spc="-1" strike="noStrike">
              <a:latin typeface="Arial"/>
            </a:endParaRPr>
          </a:p>
          <a:p>
            <a:pPr marL="216000" indent="-210960">
              <a:lnSpc>
                <a:spcPct val="100000"/>
              </a:lnSpc>
              <a:buClr>
                <a:srgbClr val="000000"/>
              </a:buClr>
              <a:buSzPct val="45000"/>
              <a:buFont typeface="Wingdings" charset="2"/>
              <a:buChar char=""/>
            </a:pPr>
            <a:r>
              <a:rPr b="0" lang="en-US" sz="1200" spc="-1" strike="noStrike">
                <a:solidFill>
                  <a:srgbClr val="000000"/>
                </a:solidFill>
                <a:latin typeface="Arial"/>
                <a:ea typeface="DejaVu Sans"/>
              </a:rPr>
              <a:t>Heart Beat score is more homogeneous as it is scheduled at fixed intervals.</a:t>
            </a:r>
            <a:endParaRPr b="0" lang="en-US" sz="1200" spc="-1" strike="noStrike">
              <a:latin typeface="Arial"/>
            </a:endParaRPr>
          </a:p>
        </p:txBody>
      </p:sp>
      <p:pic>
        <p:nvPicPr>
          <p:cNvPr id="404" name="" descr=""/>
          <p:cNvPicPr/>
          <p:nvPr/>
        </p:nvPicPr>
        <p:blipFill>
          <a:blip r:embed="rId1"/>
          <a:stretch/>
        </p:blipFill>
        <p:spPr>
          <a:xfrm>
            <a:off x="365760" y="888480"/>
            <a:ext cx="4478040" cy="2215440"/>
          </a:xfrm>
          <a:prstGeom prst="rect">
            <a:avLst/>
          </a:prstGeom>
          <a:ln>
            <a:noFill/>
          </a:ln>
        </p:spPr>
      </p:pic>
      <p:pic>
        <p:nvPicPr>
          <p:cNvPr id="405" name="" descr=""/>
          <p:cNvPicPr/>
          <p:nvPr/>
        </p:nvPicPr>
        <p:blipFill>
          <a:blip r:embed="rId2"/>
          <a:stretch/>
        </p:blipFill>
        <p:spPr>
          <a:xfrm>
            <a:off x="5212080" y="833400"/>
            <a:ext cx="4220280" cy="2087640"/>
          </a:xfrm>
          <a:prstGeom prst="rect">
            <a:avLst/>
          </a:prstGeom>
          <a:ln>
            <a:noFill/>
          </a:ln>
        </p:spPr>
      </p:pic>
      <p:pic>
        <p:nvPicPr>
          <p:cNvPr id="406" name="" descr=""/>
          <p:cNvPicPr/>
          <p:nvPr/>
        </p:nvPicPr>
        <p:blipFill>
          <a:blip r:embed="rId3"/>
          <a:stretch/>
        </p:blipFill>
        <p:spPr>
          <a:xfrm>
            <a:off x="525960" y="3210840"/>
            <a:ext cx="4223880" cy="2089440"/>
          </a:xfrm>
          <a:prstGeom prst="rect">
            <a:avLst/>
          </a:prstGeom>
          <a:ln>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 name="CustomShape 1"/>
          <p:cNvSpPr/>
          <p:nvPr/>
        </p:nvSpPr>
        <p:spPr>
          <a:xfrm>
            <a:off x="1620000" y="88200"/>
            <a:ext cx="5964480" cy="675000"/>
          </a:xfrm>
          <a:prstGeom prst="rect">
            <a:avLst/>
          </a:prstGeom>
          <a:noFill/>
          <a:ln>
            <a:noFill/>
          </a:ln>
        </p:spPr>
        <p:style>
          <a:lnRef idx="0"/>
          <a:fillRef idx="0"/>
          <a:effectRef idx="0"/>
          <a:fontRef idx="minor"/>
        </p:style>
        <p:txBody>
          <a:bodyPr lIns="0" rIns="0" tIns="0" bIns="0" anchor="ctr">
            <a:noAutofit/>
          </a:bodyPr>
          <a:p>
            <a:pPr>
              <a:lnSpc>
                <a:spcPct val="100000"/>
              </a:lnSpc>
              <a:spcAft>
                <a:spcPts val="1060"/>
              </a:spcAft>
            </a:pPr>
            <a:r>
              <a:rPr b="1" lang="en-US" sz="1500" spc="-1" strike="noStrike">
                <a:solidFill>
                  <a:srgbClr val="050505"/>
                </a:solidFill>
                <a:latin typeface="Arial"/>
                <a:ea typeface="DejaVu Sans"/>
              </a:rPr>
              <a:t>CUPSEC Malicious Node Behavior: Partial Block +200ms Latency</a:t>
            </a:r>
            <a:endParaRPr b="0" lang="en-US" sz="1500" spc="-1" strike="noStrike">
              <a:latin typeface="Arial"/>
            </a:endParaRPr>
          </a:p>
        </p:txBody>
      </p:sp>
      <p:sp>
        <p:nvSpPr>
          <p:cNvPr id="408" name="CustomShape 2"/>
          <p:cNvSpPr/>
          <p:nvPr/>
        </p:nvSpPr>
        <p:spPr>
          <a:xfrm>
            <a:off x="5486400" y="3184200"/>
            <a:ext cx="4201200" cy="2022840"/>
          </a:xfrm>
          <a:prstGeom prst="rect">
            <a:avLst/>
          </a:prstGeom>
          <a:noFill/>
          <a:ln>
            <a:noFill/>
          </a:ln>
        </p:spPr>
        <p:style>
          <a:lnRef idx="0"/>
          <a:fillRef idx="0"/>
          <a:effectRef idx="0"/>
          <a:fontRef idx="minor"/>
        </p:style>
        <p:txBody>
          <a:bodyPr lIns="90000" rIns="90000" tIns="45000" bIns="45000">
            <a:noAutofit/>
          </a:bodyPr>
          <a:p>
            <a:pPr>
              <a:lnSpc>
                <a:spcPct val="100000"/>
              </a:lnSpc>
            </a:pPr>
            <a:endParaRPr b="0" lang="en-US" sz="1800" spc="-1" strike="noStrike">
              <a:latin typeface="Arial"/>
            </a:endParaRPr>
          </a:p>
          <a:p>
            <a:pPr marL="216000" indent="-210960">
              <a:lnSpc>
                <a:spcPct val="100000"/>
              </a:lnSpc>
              <a:buClr>
                <a:srgbClr val="000000"/>
              </a:buClr>
              <a:buSzPct val="45000"/>
              <a:buFont typeface="Wingdings" charset="2"/>
              <a:buChar char=""/>
            </a:pPr>
            <a:r>
              <a:rPr b="0" lang="en-US" sz="1300" spc="-1" strike="noStrike">
                <a:solidFill>
                  <a:srgbClr val="000000"/>
                </a:solidFill>
                <a:latin typeface="Arial"/>
                <a:ea typeface="DejaVu Sans"/>
              </a:rPr>
              <a:t>Missed Commit and Partial Block is high in comparison to others as the former is explained by latency and the latter is by purported behavior </a:t>
            </a:r>
            <a:endParaRPr b="0" lang="en-US" sz="1300" spc="-1" strike="noStrike">
              <a:latin typeface="Arial"/>
            </a:endParaRPr>
          </a:p>
          <a:p>
            <a:pPr marL="216000" indent="-210960">
              <a:lnSpc>
                <a:spcPct val="100000"/>
              </a:lnSpc>
              <a:buClr>
                <a:srgbClr val="000000"/>
              </a:buClr>
              <a:buSzPct val="45000"/>
              <a:buFont typeface="Wingdings" charset="2"/>
              <a:buChar char=""/>
            </a:pPr>
            <a:r>
              <a:rPr b="0" lang="en-US" sz="1300" spc="-1" strike="noStrike">
                <a:solidFill>
                  <a:srgbClr val="000000"/>
                </a:solidFill>
                <a:latin typeface="Arial"/>
                <a:ea typeface="DejaVu Sans"/>
              </a:rPr>
              <a:t>Malicious score for Node 7,8,9 is detected by the algorithm.</a:t>
            </a:r>
            <a:endParaRPr b="0" lang="en-US" sz="1300" spc="-1" strike="noStrike">
              <a:latin typeface="Arial"/>
            </a:endParaRPr>
          </a:p>
        </p:txBody>
      </p:sp>
      <p:pic>
        <p:nvPicPr>
          <p:cNvPr id="409" name="" descr=""/>
          <p:cNvPicPr/>
          <p:nvPr/>
        </p:nvPicPr>
        <p:blipFill>
          <a:blip r:embed="rId1"/>
          <a:stretch/>
        </p:blipFill>
        <p:spPr>
          <a:xfrm>
            <a:off x="619200" y="731520"/>
            <a:ext cx="4404960" cy="2179080"/>
          </a:xfrm>
          <a:prstGeom prst="rect">
            <a:avLst/>
          </a:prstGeom>
          <a:ln>
            <a:noFill/>
          </a:ln>
        </p:spPr>
      </p:pic>
      <p:pic>
        <p:nvPicPr>
          <p:cNvPr id="410" name="" descr=""/>
          <p:cNvPicPr/>
          <p:nvPr/>
        </p:nvPicPr>
        <p:blipFill>
          <a:blip r:embed="rId2"/>
          <a:stretch/>
        </p:blipFill>
        <p:spPr>
          <a:xfrm>
            <a:off x="5082840" y="731520"/>
            <a:ext cx="4610880" cy="2280960"/>
          </a:xfrm>
          <a:prstGeom prst="rect">
            <a:avLst/>
          </a:prstGeom>
          <a:ln>
            <a:noFill/>
          </a:ln>
        </p:spPr>
      </p:pic>
      <p:pic>
        <p:nvPicPr>
          <p:cNvPr id="411" name="" descr=""/>
          <p:cNvPicPr/>
          <p:nvPr/>
        </p:nvPicPr>
        <p:blipFill>
          <a:blip r:embed="rId3"/>
          <a:stretch/>
        </p:blipFill>
        <p:spPr>
          <a:xfrm>
            <a:off x="640080" y="3108960"/>
            <a:ext cx="4298760" cy="212652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CustomShape 1"/>
          <p:cNvSpPr/>
          <p:nvPr/>
        </p:nvSpPr>
        <p:spPr>
          <a:xfrm>
            <a:off x="1620000" y="88200"/>
            <a:ext cx="5964480" cy="675000"/>
          </a:xfrm>
          <a:prstGeom prst="rect">
            <a:avLst/>
          </a:prstGeom>
          <a:noFill/>
          <a:ln>
            <a:noFill/>
          </a:ln>
        </p:spPr>
        <p:style>
          <a:lnRef idx="0"/>
          <a:fillRef idx="0"/>
          <a:effectRef idx="0"/>
          <a:fontRef idx="minor"/>
        </p:style>
        <p:txBody>
          <a:bodyPr lIns="0" rIns="0" tIns="0" bIns="0" anchor="ctr">
            <a:noAutofit/>
          </a:bodyPr>
          <a:p>
            <a:pPr>
              <a:lnSpc>
                <a:spcPct val="100000"/>
              </a:lnSpc>
              <a:spcAft>
                <a:spcPts val="1060"/>
              </a:spcAft>
            </a:pPr>
            <a:r>
              <a:rPr b="1" lang="en-US" sz="1500" spc="-1" strike="noStrike">
                <a:solidFill>
                  <a:srgbClr val="050505"/>
                </a:solidFill>
                <a:latin typeface="Arial"/>
                <a:ea typeface="DejaVu Sans"/>
              </a:rPr>
              <a:t>CUPSEC Malicious Node Behavior: Partial Block +200ms Latency</a:t>
            </a:r>
            <a:endParaRPr b="0" lang="en-US" sz="1500" spc="-1" strike="noStrike">
              <a:latin typeface="Arial"/>
            </a:endParaRPr>
          </a:p>
        </p:txBody>
      </p:sp>
      <p:sp>
        <p:nvSpPr>
          <p:cNvPr id="413" name="CustomShape 2"/>
          <p:cNvSpPr/>
          <p:nvPr/>
        </p:nvSpPr>
        <p:spPr>
          <a:xfrm>
            <a:off x="5122440" y="2911680"/>
            <a:ext cx="4749840" cy="2662920"/>
          </a:xfrm>
          <a:prstGeom prst="rect">
            <a:avLst/>
          </a:prstGeom>
          <a:noFill/>
          <a:ln>
            <a:noFill/>
          </a:ln>
        </p:spPr>
        <p:style>
          <a:lnRef idx="0"/>
          <a:fillRef idx="0"/>
          <a:effectRef idx="0"/>
          <a:fontRef idx="minor"/>
        </p:style>
        <p:txBody>
          <a:bodyPr lIns="90000" rIns="90000" tIns="45000" bIns="45000">
            <a:noAutofit/>
          </a:bodyPr>
          <a:p>
            <a:pPr marL="216000" indent="-210960">
              <a:lnSpc>
                <a:spcPct val="100000"/>
              </a:lnSpc>
              <a:buClr>
                <a:srgbClr val="000000"/>
              </a:buClr>
              <a:buSzPct val="45000"/>
              <a:buFont typeface="Wingdings" charset="2"/>
              <a:buChar char=""/>
            </a:pPr>
            <a:r>
              <a:rPr b="0" lang="en-US" sz="1800" spc="-1" strike="noStrike">
                <a:solidFill>
                  <a:srgbClr val="000000"/>
                </a:solidFill>
                <a:latin typeface="Arial"/>
                <a:ea typeface="DejaVu Sans"/>
              </a:rPr>
              <a:t>IBC is quite turbulent with intermittent low coefficient until 5 subepochs but then it is quite high with periodic Intervals.</a:t>
            </a:r>
            <a:endParaRPr b="0" lang="en-US" sz="1800" spc="-1" strike="noStrike">
              <a:latin typeface="Arial"/>
            </a:endParaRPr>
          </a:p>
          <a:p>
            <a:pPr marL="216000" indent="-210960">
              <a:lnSpc>
                <a:spcPct val="100000"/>
              </a:lnSpc>
              <a:buClr>
                <a:srgbClr val="000000"/>
              </a:buClr>
              <a:buSzPct val="45000"/>
              <a:buFont typeface="Wingdings" charset="2"/>
              <a:buChar char=""/>
            </a:pPr>
            <a:r>
              <a:rPr b="0" lang="en-US" sz="1800" spc="-1" strike="noStrike">
                <a:solidFill>
                  <a:srgbClr val="000000"/>
                </a:solidFill>
                <a:latin typeface="Arial"/>
                <a:ea typeface="DejaVu Sans"/>
              </a:rPr>
              <a:t>Cumulative Effective Utilitarian is low for Node7,8,9 as explained by Malicious,Missed Partial, Commit Score.</a:t>
            </a:r>
            <a:endParaRPr b="0" lang="en-US" sz="1800" spc="-1" strike="noStrike">
              <a:latin typeface="Arial"/>
            </a:endParaRPr>
          </a:p>
        </p:txBody>
      </p:sp>
      <p:pic>
        <p:nvPicPr>
          <p:cNvPr id="414" name="" descr=""/>
          <p:cNvPicPr/>
          <p:nvPr/>
        </p:nvPicPr>
        <p:blipFill>
          <a:blip r:embed="rId1"/>
          <a:stretch/>
        </p:blipFill>
        <p:spPr>
          <a:xfrm>
            <a:off x="4840200" y="548640"/>
            <a:ext cx="4664520" cy="2307600"/>
          </a:xfrm>
          <a:prstGeom prst="rect">
            <a:avLst/>
          </a:prstGeom>
          <a:ln>
            <a:noFill/>
          </a:ln>
        </p:spPr>
      </p:pic>
      <p:pic>
        <p:nvPicPr>
          <p:cNvPr id="415" name="" descr=""/>
          <p:cNvPicPr/>
          <p:nvPr/>
        </p:nvPicPr>
        <p:blipFill>
          <a:blip r:embed="rId2"/>
          <a:stretch/>
        </p:blipFill>
        <p:spPr>
          <a:xfrm>
            <a:off x="85320" y="640080"/>
            <a:ext cx="4575600" cy="2274120"/>
          </a:xfrm>
          <a:prstGeom prst="rect">
            <a:avLst/>
          </a:prstGeom>
          <a:ln>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6" name="CustomShape 1"/>
          <p:cNvSpPr/>
          <p:nvPr/>
        </p:nvSpPr>
        <p:spPr>
          <a:xfrm>
            <a:off x="91440" y="274320"/>
            <a:ext cx="5964480" cy="419040"/>
          </a:xfrm>
          <a:prstGeom prst="rect">
            <a:avLst/>
          </a:prstGeom>
          <a:noFill/>
          <a:ln>
            <a:noFill/>
          </a:ln>
        </p:spPr>
        <p:style>
          <a:lnRef idx="0"/>
          <a:fillRef idx="0"/>
          <a:effectRef idx="0"/>
          <a:fontRef idx="minor"/>
        </p:style>
        <p:txBody>
          <a:bodyPr lIns="0" rIns="0" tIns="0" bIns="0" anchor="ctr">
            <a:noAutofit/>
          </a:bodyPr>
          <a:p>
            <a:pPr>
              <a:lnSpc>
                <a:spcPct val="100000"/>
              </a:lnSpc>
              <a:spcAft>
                <a:spcPts val="1060"/>
              </a:spcAft>
            </a:pPr>
            <a:r>
              <a:rPr b="1" lang="en-US" sz="1500" spc="-1" strike="noStrike">
                <a:solidFill>
                  <a:srgbClr val="050505"/>
                </a:solidFill>
                <a:latin typeface="Arial"/>
                <a:ea typeface="DejaVu Sans"/>
              </a:rPr>
              <a:t>CUPSEC Malicious Node Behavior: Partial Block +200ms Latency</a:t>
            </a:r>
            <a:endParaRPr b="0" lang="en-US" sz="1500" spc="-1" strike="noStrike">
              <a:latin typeface="Arial"/>
            </a:endParaRPr>
          </a:p>
        </p:txBody>
      </p:sp>
      <p:sp>
        <p:nvSpPr>
          <p:cNvPr id="417" name="CustomShape 2"/>
          <p:cNvSpPr/>
          <p:nvPr/>
        </p:nvSpPr>
        <p:spPr>
          <a:xfrm>
            <a:off x="548640" y="4061880"/>
            <a:ext cx="8409240" cy="1419840"/>
          </a:xfrm>
          <a:prstGeom prst="rect">
            <a:avLst/>
          </a:prstGeom>
          <a:noFill/>
          <a:ln>
            <a:noFill/>
          </a:ln>
        </p:spPr>
        <p:style>
          <a:lnRef idx="0"/>
          <a:fillRef idx="0"/>
          <a:effectRef idx="0"/>
          <a:fontRef idx="minor"/>
        </p:style>
        <p:txBody>
          <a:bodyPr lIns="90000" rIns="90000" tIns="45000" bIns="45000">
            <a:noAutofit/>
          </a:bodyPr>
          <a:p>
            <a:pPr marL="216000" indent="-210960">
              <a:lnSpc>
                <a:spcPct val="100000"/>
              </a:lnSpc>
              <a:buClr>
                <a:srgbClr val="000000"/>
              </a:buClr>
              <a:buSzPct val="45000"/>
              <a:buFont typeface="Wingdings" charset="2"/>
              <a:buChar char=""/>
            </a:pPr>
            <a:r>
              <a:rPr b="0" lang="en-US" sz="1400" spc="-1" strike="noStrike">
                <a:solidFill>
                  <a:srgbClr val="000000"/>
                </a:solidFill>
                <a:latin typeface="Arial"/>
                <a:ea typeface="DejaVu Sans"/>
              </a:rPr>
              <a:t>Effective Utilitarian Non Cumulative is low for Node 7,8,9 nodes as explained by malicious partial block.</a:t>
            </a:r>
            <a:endParaRPr b="0" lang="en-US" sz="1400" spc="-1" strike="noStrike">
              <a:latin typeface="Arial"/>
            </a:endParaRPr>
          </a:p>
          <a:p>
            <a:pPr marL="216000" indent="-210960">
              <a:lnSpc>
                <a:spcPct val="100000"/>
              </a:lnSpc>
              <a:buClr>
                <a:srgbClr val="000000"/>
              </a:buClr>
              <a:buSzPct val="45000"/>
              <a:buFont typeface="Wingdings" charset="2"/>
              <a:buChar char=""/>
            </a:pPr>
            <a:r>
              <a:rPr b="0" lang="en-US" sz="1400" spc="-1" strike="noStrike">
                <a:solidFill>
                  <a:srgbClr val="000000"/>
                </a:solidFill>
                <a:latin typeface="Arial"/>
                <a:ea typeface="DejaVu Sans"/>
              </a:rPr>
              <a:t>Classification of Node7,8,9 hovers between Fair Utilitarian and Weak as they are not able to recover from malicious action.</a:t>
            </a:r>
            <a:endParaRPr b="0" lang="en-US" sz="1400" spc="-1" strike="noStrike">
              <a:latin typeface="Arial"/>
            </a:endParaRPr>
          </a:p>
          <a:p>
            <a:pPr marL="216000" indent="-210960">
              <a:lnSpc>
                <a:spcPct val="100000"/>
              </a:lnSpc>
              <a:buClr>
                <a:srgbClr val="000000"/>
              </a:buClr>
              <a:buSzPct val="45000"/>
              <a:buFont typeface="Wingdings" charset="2"/>
              <a:buChar char=""/>
            </a:pPr>
            <a:r>
              <a:rPr b="0" lang="en-US" sz="1400" spc="-1" strike="noStrike">
                <a:solidFill>
                  <a:srgbClr val="000000"/>
                </a:solidFill>
                <a:latin typeface="Arial"/>
                <a:ea typeface="DejaVu Sans"/>
              </a:rPr>
              <a:t>While Node 4 progresses from a Weak Utilitarian to Ideal Utilitarian, Node 0 moves from Fair to Ideal and finally to Utilitarian exhibiting fairness in the algorithm.</a:t>
            </a:r>
            <a:endParaRPr b="0" lang="en-US" sz="1400" spc="-1" strike="noStrike">
              <a:latin typeface="Arial"/>
            </a:endParaRPr>
          </a:p>
          <a:p>
            <a:pPr>
              <a:lnSpc>
                <a:spcPct val="100000"/>
              </a:lnSpc>
            </a:pPr>
            <a:endParaRPr b="0" lang="en-US" sz="1400" spc="-1" strike="noStrike">
              <a:latin typeface="Arial"/>
            </a:endParaRPr>
          </a:p>
        </p:txBody>
      </p:sp>
      <p:sp>
        <p:nvSpPr>
          <p:cNvPr id="418" name="CustomShape 3"/>
          <p:cNvSpPr/>
          <p:nvPr/>
        </p:nvSpPr>
        <p:spPr>
          <a:xfrm>
            <a:off x="731520" y="3108960"/>
            <a:ext cx="3378600" cy="452520"/>
          </a:xfrm>
          <a:prstGeom prst="rect">
            <a:avLst/>
          </a:prstGeom>
          <a:noFill/>
          <a:ln>
            <a:noFill/>
          </a:ln>
        </p:spPr>
        <p:style>
          <a:lnRef idx="0"/>
          <a:fillRef idx="0"/>
          <a:effectRef idx="0"/>
          <a:fontRef idx="minor"/>
        </p:style>
      </p:sp>
      <p:pic>
        <p:nvPicPr>
          <p:cNvPr id="419" name="" descr=""/>
          <p:cNvPicPr/>
          <p:nvPr/>
        </p:nvPicPr>
        <p:blipFill>
          <a:blip r:embed="rId1"/>
          <a:stretch/>
        </p:blipFill>
        <p:spPr>
          <a:xfrm>
            <a:off x="182880" y="822960"/>
            <a:ext cx="5881320" cy="2922840"/>
          </a:xfrm>
          <a:prstGeom prst="rect">
            <a:avLst/>
          </a:prstGeom>
          <a:ln>
            <a:noFill/>
          </a:ln>
        </p:spPr>
      </p:pic>
      <p:pic>
        <p:nvPicPr>
          <p:cNvPr id="420" name="" descr=""/>
          <p:cNvPicPr/>
          <p:nvPr/>
        </p:nvPicPr>
        <p:blipFill>
          <a:blip r:embed="rId2"/>
          <a:stretch/>
        </p:blipFill>
        <p:spPr>
          <a:xfrm>
            <a:off x="6126480" y="216000"/>
            <a:ext cx="3654360" cy="3654360"/>
          </a:xfrm>
          <a:prstGeom prst="rect">
            <a:avLst/>
          </a:prstGeom>
          <a:ln>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CustomShape 1"/>
          <p:cNvSpPr/>
          <p:nvPr/>
        </p:nvSpPr>
        <p:spPr>
          <a:xfrm>
            <a:off x="274320" y="216000"/>
            <a:ext cx="7310160" cy="4190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1500" spc="-1" strike="noStrike">
                <a:solidFill>
                  <a:srgbClr val="050505"/>
                </a:solidFill>
                <a:latin typeface="Arial"/>
                <a:ea typeface="DejaVu Sans"/>
              </a:rPr>
              <a:t>CUPSEC Malicious Node Behavior: Partial Block +200ms Latency</a:t>
            </a:r>
            <a:r>
              <a:rPr b="1" lang="en-US" sz="1050" spc="-1" strike="noStrike">
                <a:solidFill>
                  <a:srgbClr val="000000"/>
                </a:solidFill>
                <a:latin typeface="Arial"/>
                <a:ea typeface="DejaVu Sans"/>
              </a:rPr>
              <a:t>  [First 100 blocks]</a:t>
            </a:r>
            <a:endParaRPr b="0" lang="en-US" sz="1050" spc="-1" strike="noStrike">
              <a:latin typeface="Arial"/>
            </a:endParaRPr>
          </a:p>
        </p:txBody>
      </p:sp>
      <p:sp>
        <p:nvSpPr>
          <p:cNvPr id="422" name="CustomShape 2"/>
          <p:cNvSpPr/>
          <p:nvPr/>
        </p:nvSpPr>
        <p:spPr>
          <a:xfrm>
            <a:off x="548640" y="4061880"/>
            <a:ext cx="8409240" cy="1419840"/>
          </a:xfrm>
          <a:prstGeom prst="rect">
            <a:avLst/>
          </a:prstGeom>
          <a:noFill/>
          <a:ln>
            <a:noFill/>
          </a:ln>
        </p:spPr>
        <p:style>
          <a:lnRef idx="0"/>
          <a:fillRef idx="0"/>
          <a:effectRef idx="0"/>
          <a:fontRef idx="minor"/>
        </p:style>
        <p:txBody>
          <a:bodyPr lIns="90000" rIns="90000" tIns="45000" bIns="45000">
            <a:noAutofit/>
          </a:bodyPr>
          <a:p>
            <a:pPr marL="216000" indent="-210960">
              <a:lnSpc>
                <a:spcPct val="100000"/>
              </a:lnSpc>
              <a:buClr>
                <a:srgbClr val="000000"/>
              </a:buClr>
              <a:buSzPct val="45000"/>
              <a:buFont typeface="Wingdings" charset="2"/>
              <a:buChar char=""/>
            </a:pPr>
            <a:r>
              <a:rPr b="0" lang="en-US" sz="1400" spc="-1" strike="noStrike">
                <a:solidFill>
                  <a:srgbClr val="000000"/>
                </a:solidFill>
                <a:latin typeface="Arial"/>
                <a:ea typeface="DejaVu Sans"/>
              </a:rPr>
              <a:t>E</a:t>
            </a:r>
            <a:endParaRPr b="0" lang="en-US" sz="1400" spc="-1" strike="noStrike">
              <a:latin typeface="Arial"/>
            </a:endParaRPr>
          </a:p>
        </p:txBody>
      </p:sp>
      <p:sp>
        <p:nvSpPr>
          <p:cNvPr id="423" name="CustomShape 3"/>
          <p:cNvSpPr/>
          <p:nvPr/>
        </p:nvSpPr>
        <p:spPr>
          <a:xfrm>
            <a:off x="731520" y="3108960"/>
            <a:ext cx="3378600" cy="452520"/>
          </a:xfrm>
          <a:prstGeom prst="rect">
            <a:avLst/>
          </a:prstGeom>
          <a:noFill/>
          <a:ln>
            <a:noFill/>
          </a:ln>
        </p:spPr>
        <p:style>
          <a:lnRef idx="0"/>
          <a:fillRef idx="0"/>
          <a:effectRef idx="0"/>
          <a:fontRef idx="minor"/>
        </p:style>
      </p:sp>
      <p:pic>
        <p:nvPicPr>
          <p:cNvPr id="424" name="" descr=""/>
          <p:cNvPicPr/>
          <p:nvPr/>
        </p:nvPicPr>
        <p:blipFill>
          <a:blip r:embed="rId1"/>
          <a:stretch/>
        </p:blipFill>
        <p:spPr>
          <a:xfrm>
            <a:off x="1645920" y="923400"/>
            <a:ext cx="3828960" cy="3828960"/>
          </a:xfrm>
          <a:prstGeom prst="rect">
            <a:avLst/>
          </a:prstGeom>
          <a:ln>
            <a:noFill/>
          </a:ln>
        </p:spPr>
      </p:pic>
      <p:sp>
        <p:nvSpPr>
          <p:cNvPr id="425" name="CustomShape 4"/>
          <p:cNvSpPr/>
          <p:nvPr/>
        </p:nvSpPr>
        <p:spPr>
          <a:xfrm>
            <a:off x="5760720" y="822960"/>
            <a:ext cx="4203720" cy="2557800"/>
          </a:xfrm>
          <a:prstGeom prst="rect">
            <a:avLst/>
          </a:prstGeom>
          <a:noFill/>
          <a:ln>
            <a:noFill/>
          </a:ln>
        </p:spPr>
        <p:style>
          <a:lnRef idx="0"/>
          <a:fillRef idx="0"/>
          <a:effectRef idx="0"/>
          <a:fontRef idx="minor"/>
        </p:style>
        <p:txBody>
          <a:bodyPr lIns="90000" rIns="90000" tIns="45000" bIns="45000">
            <a:noAutofit/>
          </a:bodyPr>
          <a:p>
            <a:pPr marL="216000" indent="-210960">
              <a:lnSpc>
                <a:spcPct val="100000"/>
              </a:lnSpc>
              <a:buClr>
                <a:srgbClr val="000000"/>
              </a:buClr>
              <a:buSzPct val="45000"/>
              <a:buFont typeface="Wingdings" charset="2"/>
              <a:buChar char=""/>
            </a:pPr>
            <a:r>
              <a:rPr b="0" lang="en-US" sz="1400" spc="-1" strike="noStrike">
                <a:solidFill>
                  <a:srgbClr val="000000"/>
                </a:solidFill>
                <a:latin typeface="Arial"/>
                <a:ea typeface="DejaVu Sans"/>
              </a:rPr>
              <a:t>In this nodes 7,8,9 has a delay of 200ms and it proposes a malicious full block for the first 100 blocks or 4 subpeochs.</a:t>
            </a:r>
            <a:endParaRPr b="0" lang="en-US" sz="1400" spc="-1" strike="noStrike">
              <a:latin typeface="Arial"/>
            </a:endParaRPr>
          </a:p>
          <a:p>
            <a:pPr marL="216000" indent="-210960">
              <a:lnSpc>
                <a:spcPct val="100000"/>
              </a:lnSpc>
              <a:buClr>
                <a:srgbClr val="000000"/>
              </a:buClr>
              <a:buSzPct val="45000"/>
              <a:buFont typeface="Wingdings" charset="2"/>
              <a:buChar char=""/>
            </a:pPr>
            <a:r>
              <a:rPr b="0" lang="en-US" sz="1400" spc="-1" strike="noStrike">
                <a:solidFill>
                  <a:srgbClr val="000000"/>
                </a:solidFill>
                <a:latin typeface="Arial"/>
                <a:ea typeface="DejaVu Sans"/>
              </a:rPr>
              <a:t>After the 4 subepochs of malicious and latent behaviour it turns to normal behaviour which improve the transaction finalisation substantially.</a:t>
            </a:r>
            <a:endParaRPr b="0" lang="en-US" sz="1400" spc="-1" strike="noStrike">
              <a:latin typeface="Arial"/>
            </a:endParaRPr>
          </a:p>
          <a:p>
            <a:pPr>
              <a:lnSpc>
                <a:spcPct val="100000"/>
              </a:lnSpc>
            </a:pP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CustomShape 1"/>
          <p:cNvSpPr/>
          <p:nvPr/>
        </p:nvSpPr>
        <p:spPr>
          <a:xfrm>
            <a:off x="1620000" y="216000"/>
            <a:ext cx="5964480" cy="4190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1050" spc="-1" strike="noStrike">
                <a:solidFill>
                  <a:srgbClr val="050505"/>
                </a:solidFill>
                <a:latin typeface="Arial"/>
                <a:ea typeface="DejaVu Sans"/>
              </a:rPr>
              <a:t>CUPSEC Malicious Node Behavior: Full Block </a:t>
            </a:r>
            <a:r>
              <a:rPr b="1" lang="en-US" sz="1050" spc="-1" strike="noStrike">
                <a:solidFill>
                  <a:srgbClr val="000000"/>
                </a:solidFill>
                <a:latin typeface="Arial"/>
                <a:ea typeface="DejaVu Sans"/>
              </a:rPr>
              <a:t>+ Latency: 200ms  [First 100 blocks]</a:t>
            </a:r>
            <a:endParaRPr b="0" lang="en-US" sz="1050" spc="-1" strike="noStrike">
              <a:latin typeface="Arial"/>
            </a:endParaRPr>
          </a:p>
        </p:txBody>
      </p:sp>
      <p:sp>
        <p:nvSpPr>
          <p:cNvPr id="427" name="CustomShape 2"/>
          <p:cNvSpPr/>
          <p:nvPr/>
        </p:nvSpPr>
        <p:spPr>
          <a:xfrm>
            <a:off x="548640" y="4061880"/>
            <a:ext cx="8409240" cy="1419840"/>
          </a:xfrm>
          <a:prstGeom prst="rect">
            <a:avLst/>
          </a:prstGeom>
          <a:noFill/>
          <a:ln>
            <a:noFill/>
          </a:ln>
        </p:spPr>
        <p:style>
          <a:lnRef idx="0"/>
          <a:fillRef idx="0"/>
          <a:effectRef idx="0"/>
          <a:fontRef idx="minor"/>
        </p:style>
        <p:txBody>
          <a:bodyPr lIns="90000" rIns="90000" tIns="45000" bIns="45000">
            <a:noAutofit/>
          </a:bodyPr>
          <a:p>
            <a:pPr marL="216000" indent="-210960">
              <a:lnSpc>
                <a:spcPct val="100000"/>
              </a:lnSpc>
              <a:buClr>
                <a:srgbClr val="000000"/>
              </a:buClr>
              <a:buSzPct val="45000"/>
              <a:buFont typeface="Wingdings" charset="2"/>
              <a:buChar char=""/>
            </a:pPr>
            <a:r>
              <a:rPr b="0" lang="en-US" sz="1400" spc="-1" strike="noStrike">
                <a:solidFill>
                  <a:srgbClr val="000000"/>
                </a:solidFill>
                <a:latin typeface="Arial"/>
                <a:ea typeface="DejaVu Sans"/>
              </a:rPr>
              <a:t>E</a:t>
            </a:r>
            <a:endParaRPr b="0" lang="en-US" sz="1400" spc="-1" strike="noStrike">
              <a:latin typeface="Arial"/>
            </a:endParaRPr>
          </a:p>
        </p:txBody>
      </p:sp>
      <p:sp>
        <p:nvSpPr>
          <p:cNvPr id="428" name="CustomShape 3"/>
          <p:cNvSpPr/>
          <p:nvPr/>
        </p:nvSpPr>
        <p:spPr>
          <a:xfrm>
            <a:off x="731520" y="3108960"/>
            <a:ext cx="3378600" cy="452520"/>
          </a:xfrm>
          <a:prstGeom prst="rect">
            <a:avLst/>
          </a:prstGeom>
          <a:noFill/>
          <a:ln>
            <a:noFill/>
          </a:ln>
        </p:spPr>
        <p:style>
          <a:lnRef idx="0"/>
          <a:fillRef idx="0"/>
          <a:effectRef idx="0"/>
          <a:fontRef idx="minor"/>
        </p:style>
      </p:sp>
      <p:pic>
        <p:nvPicPr>
          <p:cNvPr id="429" name="" descr=""/>
          <p:cNvPicPr/>
          <p:nvPr/>
        </p:nvPicPr>
        <p:blipFill>
          <a:blip r:embed="rId1"/>
          <a:stretch/>
        </p:blipFill>
        <p:spPr>
          <a:xfrm>
            <a:off x="365760" y="762120"/>
            <a:ext cx="4736160" cy="2344320"/>
          </a:xfrm>
          <a:prstGeom prst="rect">
            <a:avLst/>
          </a:prstGeom>
          <a:ln>
            <a:noFill/>
          </a:ln>
        </p:spPr>
      </p:pic>
      <p:pic>
        <p:nvPicPr>
          <p:cNvPr id="430" name="" descr=""/>
          <p:cNvPicPr/>
          <p:nvPr/>
        </p:nvPicPr>
        <p:blipFill>
          <a:blip r:embed="rId2"/>
          <a:stretch/>
        </p:blipFill>
        <p:spPr>
          <a:xfrm>
            <a:off x="5212080" y="807120"/>
            <a:ext cx="4644720" cy="2299320"/>
          </a:xfrm>
          <a:prstGeom prst="rect">
            <a:avLst/>
          </a:prstGeom>
          <a:ln>
            <a:noFill/>
          </a:ln>
        </p:spPr>
      </p:pic>
      <p:pic>
        <p:nvPicPr>
          <p:cNvPr id="431" name="" descr=""/>
          <p:cNvPicPr/>
          <p:nvPr/>
        </p:nvPicPr>
        <p:blipFill>
          <a:blip r:embed="rId3"/>
          <a:stretch/>
        </p:blipFill>
        <p:spPr>
          <a:xfrm>
            <a:off x="548640" y="3108960"/>
            <a:ext cx="4660920" cy="2307240"/>
          </a:xfrm>
          <a:prstGeom prst="rect">
            <a:avLst/>
          </a:prstGeom>
          <a:ln>
            <a:noFill/>
          </a:ln>
        </p:spPr>
      </p:pic>
      <p:sp>
        <p:nvSpPr>
          <p:cNvPr id="432" name="CustomShape 4"/>
          <p:cNvSpPr/>
          <p:nvPr/>
        </p:nvSpPr>
        <p:spPr>
          <a:xfrm>
            <a:off x="5760720" y="2926080"/>
            <a:ext cx="4203720" cy="2557800"/>
          </a:xfrm>
          <a:prstGeom prst="rect">
            <a:avLst/>
          </a:prstGeom>
          <a:noFill/>
          <a:ln>
            <a:noFill/>
          </a:ln>
        </p:spPr>
        <p:style>
          <a:lnRef idx="0"/>
          <a:fillRef idx="0"/>
          <a:effectRef idx="0"/>
          <a:fontRef idx="minor"/>
        </p:style>
        <p:txBody>
          <a:bodyPr lIns="90000" rIns="90000" tIns="45000" bIns="45000">
            <a:noAutofit/>
          </a:bodyPr>
          <a:p>
            <a:pPr marL="216000" indent="-210960">
              <a:lnSpc>
                <a:spcPct val="100000"/>
              </a:lnSpc>
              <a:buClr>
                <a:srgbClr val="000000"/>
              </a:buClr>
              <a:buSzPct val="45000"/>
              <a:buFont typeface="Wingdings" charset="2"/>
              <a:buChar char=""/>
            </a:pPr>
            <a:r>
              <a:rPr b="0" lang="en-US" sz="1400" spc="-1" strike="noStrike">
                <a:solidFill>
                  <a:srgbClr val="000000"/>
                </a:solidFill>
                <a:latin typeface="Arial"/>
                <a:ea typeface="DejaVu Sans"/>
              </a:rPr>
              <a:t>Here the Nodes 7, 8, 9 accumulates a comparable score as only 4 subepochs latency is maintained in comparison to throughout behavior discussed earlier.</a:t>
            </a:r>
            <a:endParaRPr b="0" lang="en-US" sz="1400" spc="-1" strike="noStrike">
              <a:latin typeface="Arial"/>
            </a:endParaRPr>
          </a:p>
          <a:p>
            <a:pPr>
              <a:lnSpc>
                <a:spcPct val="100000"/>
              </a:lnSpc>
            </a:pPr>
            <a:endParaRPr b="0" lang="en-US" sz="1400" spc="-1" strike="noStrike">
              <a:latin typeface="Arial"/>
            </a:endParaRPr>
          </a:p>
          <a:p>
            <a:pPr>
              <a:lnSpc>
                <a:spcPct val="100000"/>
              </a:lnSpc>
            </a:pP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CustomShape 1"/>
          <p:cNvSpPr/>
          <p:nvPr/>
        </p:nvSpPr>
        <p:spPr>
          <a:xfrm>
            <a:off x="1620000" y="216000"/>
            <a:ext cx="5964480" cy="4190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1050" spc="-1" strike="noStrike">
                <a:solidFill>
                  <a:srgbClr val="050505"/>
                </a:solidFill>
                <a:latin typeface="Arial"/>
                <a:ea typeface="DejaVu Sans"/>
              </a:rPr>
              <a:t>CUPSEC Malicious Node Behavior: Full Block </a:t>
            </a:r>
            <a:r>
              <a:rPr b="1" lang="en-US" sz="1050" spc="-1" strike="noStrike">
                <a:solidFill>
                  <a:srgbClr val="000000"/>
                </a:solidFill>
                <a:latin typeface="Arial"/>
                <a:ea typeface="DejaVu Sans"/>
              </a:rPr>
              <a:t>+ Latency: 200ms  [First 100 blocks]</a:t>
            </a:r>
            <a:endParaRPr b="0" lang="en-US" sz="1050" spc="-1" strike="noStrike">
              <a:latin typeface="Arial"/>
            </a:endParaRPr>
          </a:p>
        </p:txBody>
      </p:sp>
      <p:sp>
        <p:nvSpPr>
          <p:cNvPr id="434" name="CustomShape 2"/>
          <p:cNvSpPr/>
          <p:nvPr/>
        </p:nvSpPr>
        <p:spPr>
          <a:xfrm>
            <a:off x="914400" y="3606840"/>
            <a:ext cx="7495920" cy="1419840"/>
          </a:xfrm>
          <a:prstGeom prst="rect">
            <a:avLst/>
          </a:prstGeom>
          <a:noFill/>
          <a:ln>
            <a:noFill/>
          </a:ln>
        </p:spPr>
        <p:style>
          <a:lnRef idx="0"/>
          <a:fillRef idx="0"/>
          <a:effectRef idx="0"/>
          <a:fontRef idx="minor"/>
        </p:style>
        <p:txBody>
          <a:bodyPr lIns="90000" rIns="90000" tIns="45000" bIns="45000">
            <a:noAutofit/>
          </a:bodyPr>
          <a:p>
            <a:pPr marL="216000" indent="-210960">
              <a:lnSpc>
                <a:spcPct val="100000"/>
              </a:lnSpc>
              <a:buClr>
                <a:srgbClr val="000000"/>
              </a:buClr>
              <a:buSzPct val="45000"/>
              <a:buFont typeface="Wingdings" charset="2"/>
              <a:buChar char=""/>
            </a:pPr>
            <a:r>
              <a:rPr b="0" lang="en-US" sz="1400" spc="-1" strike="noStrike">
                <a:solidFill>
                  <a:srgbClr val="000000"/>
                </a:solidFill>
                <a:latin typeface="Arial"/>
                <a:ea typeface="DejaVu Sans"/>
              </a:rPr>
              <a:t>Negative Scores are  high as for the initial latency in proposing partial block as well as committing the partial blocks</a:t>
            </a:r>
            <a:endParaRPr b="0" lang="en-US" sz="1400" spc="-1" strike="noStrike">
              <a:latin typeface="Arial"/>
            </a:endParaRPr>
          </a:p>
        </p:txBody>
      </p:sp>
      <p:sp>
        <p:nvSpPr>
          <p:cNvPr id="435" name="CustomShape 3"/>
          <p:cNvSpPr/>
          <p:nvPr/>
        </p:nvSpPr>
        <p:spPr>
          <a:xfrm>
            <a:off x="731520" y="3108960"/>
            <a:ext cx="3378600" cy="452520"/>
          </a:xfrm>
          <a:prstGeom prst="rect">
            <a:avLst/>
          </a:prstGeom>
          <a:noFill/>
          <a:ln>
            <a:noFill/>
          </a:ln>
        </p:spPr>
        <p:style>
          <a:lnRef idx="0"/>
          <a:fillRef idx="0"/>
          <a:effectRef idx="0"/>
          <a:fontRef idx="minor"/>
        </p:style>
      </p:sp>
      <p:pic>
        <p:nvPicPr>
          <p:cNvPr id="436" name="" descr=""/>
          <p:cNvPicPr/>
          <p:nvPr/>
        </p:nvPicPr>
        <p:blipFill>
          <a:blip r:embed="rId1"/>
          <a:stretch/>
        </p:blipFill>
        <p:spPr>
          <a:xfrm>
            <a:off x="274320" y="752760"/>
            <a:ext cx="4939560" cy="2445120"/>
          </a:xfrm>
          <a:prstGeom prst="rect">
            <a:avLst/>
          </a:prstGeom>
          <a:ln>
            <a:noFill/>
          </a:ln>
        </p:spPr>
      </p:pic>
      <p:pic>
        <p:nvPicPr>
          <p:cNvPr id="437" name="" descr=""/>
          <p:cNvPicPr/>
          <p:nvPr/>
        </p:nvPicPr>
        <p:blipFill>
          <a:blip r:embed="rId2"/>
          <a:stretch/>
        </p:blipFill>
        <p:spPr>
          <a:xfrm>
            <a:off x="5120640" y="914400"/>
            <a:ext cx="4731120" cy="234216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CustomShape 1"/>
          <p:cNvSpPr/>
          <p:nvPr/>
        </p:nvSpPr>
        <p:spPr>
          <a:xfrm>
            <a:off x="1554480" y="914400"/>
            <a:ext cx="8136000" cy="2375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800" spc="-1" strike="noStrike">
                <a:solidFill>
                  <a:srgbClr val="000000"/>
                </a:solidFill>
                <a:latin typeface="Arial"/>
                <a:ea typeface="DejaVu Sans"/>
              </a:rPr>
              <a:t>Altruism ---&gt; Utilitarian</a:t>
            </a:r>
            <a:endParaRPr b="0" lang="en-US" sz="1800" spc="-1" strike="noStrike">
              <a:latin typeface="Arial"/>
            </a:endParaRPr>
          </a:p>
          <a:p>
            <a:pPr>
              <a:lnSpc>
                <a:spcPct val="100000"/>
              </a:lnSpc>
            </a:pPr>
            <a:r>
              <a:rPr b="0" lang="en-US" sz="1800" spc="-1" strike="noStrike">
                <a:solidFill>
                  <a:srgbClr val="000000"/>
                </a:solidFill>
                <a:latin typeface="Arial"/>
                <a:ea typeface="DejaVu Sans"/>
              </a:rPr>
              <a:t>Altruism may be seen as similar to utilitarianism, however an essential difference is that the latter prescribes </a:t>
            </a:r>
            <a:r>
              <a:rPr b="1" lang="en-US" sz="1800" spc="-1" strike="noStrike">
                <a:solidFill>
                  <a:srgbClr val="000000"/>
                </a:solidFill>
                <a:latin typeface="Arial"/>
                <a:ea typeface="DejaVu Sans"/>
              </a:rPr>
              <a:t>acts that maximize good consequences for all of society including oneself</a:t>
            </a:r>
            <a:r>
              <a:rPr b="0" lang="en-US" sz="1800" spc="-1" strike="noStrike">
                <a:solidFill>
                  <a:srgbClr val="000000"/>
                </a:solidFill>
                <a:latin typeface="Arial"/>
                <a:ea typeface="DejaVu Sans"/>
              </a:rPr>
              <a:t>, while altruism prescribes </a:t>
            </a:r>
            <a:r>
              <a:rPr b="1" i="1" lang="en-US" sz="1800" spc="-1" strike="noStrike">
                <a:solidFill>
                  <a:srgbClr val="000000"/>
                </a:solidFill>
                <a:latin typeface="Arial"/>
                <a:ea typeface="DejaVu Sans"/>
              </a:rPr>
              <a:t>maximizing good consequences for everyone except the actor.</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CustomShape 1"/>
          <p:cNvSpPr/>
          <p:nvPr/>
        </p:nvSpPr>
        <p:spPr>
          <a:xfrm>
            <a:off x="1620000" y="216000"/>
            <a:ext cx="5964480" cy="4190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1050" spc="-1" strike="noStrike">
                <a:solidFill>
                  <a:srgbClr val="050505"/>
                </a:solidFill>
                <a:latin typeface="Arial"/>
                <a:ea typeface="DejaVu Sans"/>
              </a:rPr>
              <a:t>CUPSEC Malicious Node Behavior: Full Block </a:t>
            </a:r>
            <a:r>
              <a:rPr b="1" lang="en-US" sz="1050" spc="-1" strike="noStrike">
                <a:solidFill>
                  <a:srgbClr val="000000"/>
                </a:solidFill>
                <a:latin typeface="Arial"/>
                <a:ea typeface="DejaVu Sans"/>
              </a:rPr>
              <a:t>+ Latency: 200ms  [First 100 blocks]</a:t>
            </a:r>
            <a:endParaRPr b="0" lang="en-US" sz="1050" spc="-1" strike="noStrike">
              <a:latin typeface="Arial"/>
            </a:endParaRPr>
          </a:p>
        </p:txBody>
      </p:sp>
      <p:sp>
        <p:nvSpPr>
          <p:cNvPr id="439" name="CustomShape 2"/>
          <p:cNvSpPr/>
          <p:nvPr/>
        </p:nvSpPr>
        <p:spPr>
          <a:xfrm>
            <a:off x="548640" y="4061880"/>
            <a:ext cx="8409240" cy="1419840"/>
          </a:xfrm>
          <a:prstGeom prst="rect">
            <a:avLst/>
          </a:prstGeom>
          <a:noFill/>
          <a:ln>
            <a:noFill/>
          </a:ln>
        </p:spPr>
        <p:style>
          <a:lnRef idx="0"/>
          <a:fillRef idx="0"/>
          <a:effectRef idx="0"/>
          <a:fontRef idx="minor"/>
        </p:style>
        <p:txBody>
          <a:bodyPr lIns="90000" rIns="90000" tIns="45000" bIns="45000">
            <a:noAutofit/>
          </a:bodyPr>
          <a:p>
            <a:pPr marL="216000" indent="-210960">
              <a:lnSpc>
                <a:spcPct val="100000"/>
              </a:lnSpc>
              <a:buClr>
                <a:srgbClr val="000000"/>
              </a:buClr>
              <a:buSzPct val="45000"/>
              <a:buFont typeface="Wingdings" charset="2"/>
              <a:buChar char=""/>
            </a:pPr>
            <a:r>
              <a:rPr b="0" lang="en-US" sz="1400" spc="-1" strike="noStrike">
                <a:solidFill>
                  <a:srgbClr val="000000"/>
                </a:solidFill>
                <a:latin typeface="Arial"/>
                <a:ea typeface="DejaVu Sans"/>
              </a:rPr>
              <a:t>IBC is a bit low initially, but after 4 subepoch it retains a value closer to 1 signifying normal behaviour.</a:t>
            </a:r>
            <a:endParaRPr b="0" lang="en-US" sz="1400" spc="-1" strike="noStrike">
              <a:latin typeface="Arial"/>
            </a:endParaRPr>
          </a:p>
          <a:p>
            <a:pPr marL="216000" indent="-210960">
              <a:lnSpc>
                <a:spcPct val="100000"/>
              </a:lnSpc>
              <a:buClr>
                <a:srgbClr val="000000"/>
              </a:buClr>
              <a:buSzPct val="45000"/>
              <a:buFont typeface="Wingdings" charset="2"/>
              <a:buChar char=""/>
            </a:pPr>
            <a:r>
              <a:rPr b="0" lang="en-US" sz="1400" spc="-1" strike="noStrike">
                <a:solidFill>
                  <a:srgbClr val="000000"/>
                </a:solidFill>
                <a:latin typeface="Arial"/>
                <a:ea typeface="DejaVu Sans"/>
              </a:rPr>
              <a:t>Effective Utilitarian is quite inferior in comparison of nodes 7,8,9 to other nodes.</a:t>
            </a:r>
            <a:endParaRPr b="0" lang="en-US" sz="1400" spc="-1" strike="noStrike">
              <a:latin typeface="Arial"/>
            </a:endParaRPr>
          </a:p>
        </p:txBody>
      </p:sp>
      <p:sp>
        <p:nvSpPr>
          <p:cNvPr id="440" name="CustomShape 3"/>
          <p:cNvSpPr/>
          <p:nvPr/>
        </p:nvSpPr>
        <p:spPr>
          <a:xfrm>
            <a:off x="731520" y="3108960"/>
            <a:ext cx="3378600" cy="452520"/>
          </a:xfrm>
          <a:prstGeom prst="rect">
            <a:avLst/>
          </a:prstGeom>
          <a:noFill/>
          <a:ln>
            <a:noFill/>
          </a:ln>
        </p:spPr>
        <p:style>
          <a:lnRef idx="0"/>
          <a:fillRef idx="0"/>
          <a:effectRef idx="0"/>
          <a:fontRef idx="minor"/>
        </p:style>
      </p:sp>
      <p:pic>
        <p:nvPicPr>
          <p:cNvPr id="441" name="" descr=""/>
          <p:cNvPicPr/>
          <p:nvPr/>
        </p:nvPicPr>
        <p:blipFill>
          <a:blip r:embed="rId1"/>
          <a:stretch/>
        </p:blipFill>
        <p:spPr>
          <a:xfrm>
            <a:off x="5434560" y="769320"/>
            <a:ext cx="4466520" cy="2219760"/>
          </a:xfrm>
          <a:prstGeom prst="rect">
            <a:avLst/>
          </a:prstGeom>
          <a:ln>
            <a:noFill/>
          </a:ln>
        </p:spPr>
      </p:pic>
      <p:pic>
        <p:nvPicPr>
          <p:cNvPr id="442" name="" descr=""/>
          <p:cNvPicPr/>
          <p:nvPr/>
        </p:nvPicPr>
        <p:blipFill>
          <a:blip r:embed="rId2"/>
          <a:stretch/>
        </p:blipFill>
        <p:spPr>
          <a:xfrm>
            <a:off x="361440" y="661320"/>
            <a:ext cx="4939560" cy="2445120"/>
          </a:xfrm>
          <a:prstGeom prst="rect">
            <a:avLst/>
          </a:prstGeom>
          <a:ln>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CustomShape 1"/>
          <p:cNvSpPr/>
          <p:nvPr/>
        </p:nvSpPr>
        <p:spPr>
          <a:xfrm>
            <a:off x="1620000" y="216000"/>
            <a:ext cx="5964480" cy="4190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1050" spc="-1" strike="noStrike">
                <a:solidFill>
                  <a:srgbClr val="050505"/>
                </a:solidFill>
                <a:latin typeface="Arial"/>
                <a:ea typeface="DejaVu Sans"/>
              </a:rPr>
              <a:t>CUPSEC Malicious Node Behavior: Full Block </a:t>
            </a:r>
            <a:r>
              <a:rPr b="1" lang="en-US" sz="1050" spc="-1" strike="noStrike">
                <a:solidFill>
                  <a:srgbClr val="000000"/>
                </a:solidFill>
                <a:latin typeface="Arial"/>
                <a:ea typeface="DejaVu Sans"/>
              </a:rPr>
              <a:t>+ Latency: 200ms  [First 100 blocks]</a:t>
            </a:r>
            <a:endParaRPr b="0" lang="en-US" sz="1050" spc="-1" strike="noStrike">
              <a:latin typeface="Arial"/>
            </a:endParaRPr>
          </a:p>
        </p:txBody>
      </p:sp>
      <p:sp>
        <p:nvSpPr>
          <p:cNvPr id="444" name="CustomShape 2"/>
          <p:cNvSpPr/>
          <p:nvPr/>
        </p:nvSpPr>
        <p:spPr>
          <a:xfrm>
            <a:off x="548640" y="4061880"/>
            <a:ext cx="5026680" cy="1147680"/>
          </a:xfrm>
          <a:prstGeom prst="rect">
            <a:avLst/>
          </a:prstGeom>
          <a:noFill/>
          <a:ln>
            <a:noFill/>
          </a:ln>
        </p:spPr>
        <p:style>
          <a:lnRef idx="0"/>
          <a:fillRef idx="0"/>
          <a:effectRef idx="0"/>
          <a:fontRef idx="minor"/>
        </p:style>
        <p:txBody>
          <a:bodyPr lIns="90000" rIns="90000" tIns="45000" bIns="45000">
            <a:noAutofit/>
          </a:bodyPr>
          <a:p>
            <a:pPr marL="216000" indent="-210960">
              <a:lnSpc>
                <a:spcPct val="100000"/>
              </a:lnSpc>
              <a:buClr>
                <a:srgbClr val="000000"/>
              </a:buClr>
              <a:buSzPct val="45000"/>
              <a:buFont typeface="Wingdings" charset="2"/>
              <a:buChar char=""/>
            </a:pPr>
            <a:r>
              <a:rPr b="0" lang="en-US" sz="1100" spc="-1" strike="noStrike">
                <a:solidFill>
                  <a:srgbClr val="000000"/>
                </a:solidFill>
                <a:latin typeface="Arial"/>
                <a:ea typeface="DejaVu Sans"/>
              </a:rPr>
              <a:t>Node 7, 8, 9 start out good initially but due to the initial malicious behaviour it falls withing the range of Fair or Weak Utilitarian</a:t>
            </a:r>
            <a:endParaRPr b="0" lang="en-US" sz="1100" spc="-1" strike="noStrike">
              <a:latin typeface="Arial"/>
            </a:endParaRPr>
          </a:p>
          <a:p>
            <a:pPr marL="216000" indent="-210960">
              <a:lnSpc>
                <a:spcPct val="100000"/>
              </a:lnSpc>
              <a:buClr>
                <a:srgbClr val="000000"/>
              </a:buClr>
              <a:buSzPct val="45000"/>
              <a:buFont typeface="Wingdings" charset="2"/>
              <a:buChar char=""/>
            </a:pPr>
            <a:r>
              <a:rPr b="0" lang="en-US" sz="1100" spc="-1" strike="noStrike">
                <a:solidFill>
                  <a:srgbClr val="000000"/>
                </a:solidFill>
                <a:latin typeface="Arial"/>
                <a:ea typeface="DejaVu Sans"/>
              </a:rPr>
              <a:t>Node 1 is inadvertently in weak  and Node2 as Fair but continues to progress through the ranks and settles as Fair and Ideal.</a:t>
            </a:r>
            <a:endParaRPr b="0" lang="en-US" sz="1100" spc="-1" strike="noStrike">
              <a:latin typeface="Arial"/>
            </a:endParaRPr>
          </a:p>
          <a:p>
            <a:pPr marL="216000" indent="-210960">
              <a:lnSpc>
                <a:spcPct val="100000"/>
              </a:lnSpc>
              <a:buClr>
                <a:srgbClr val="000000"/>
              </a:buClr>
              <a:buSzPct val="45000"/>
              <a:buFont typeface="Wingdings" charset="2"/>
              <a:buChar char=""/>
            </a:pPr>
            <a:r>
              <a:rPr b="0" lang="en-US" sz="1100" spc="-1" strike="noStrike">
                <a:solidFill>
                  <a:srgbClr val="000000"/>
                </a:solidFill>
                <a:latin typeface="Arial"/>
                <a:ea typeface="DejaVu Sans"/>
              </a:rPr>
              <a:t>At SubEpoch 7: Node 7 is suspended</a:t>
            </a:r>
            <a:endParaRPr b="0" lang="en-US" sz="1100" spc="-1" strike="noStrike">
              <a:latin typeface="Arial"/>
            </a:endParaRPr>
          </a:p>
          <a:p>
            <a:pPr marL="216000" indent="-210960">
              <a:lnSpc>
                <a:spcPct val="100000"/>
              </a:lnSpc>
              <a:buClr>
                <a:srgbClr val="000000"/>
              </a:buClr>
              <a:buSzPct val="45000"/>
              <a:buFont typeface="Wingdings" charset="2"/>
              <a:buChar char=""/>
            </a:pPr>
            <a:r>
              <a:rPr b="0" lang="en-US" sz="1100" spc="-1" strike="noStrike">
                <a:solidFill>
                  <a:srgbClr val="000000"/>
                </a:solidFill>
                <a:latin typeface="Arial"/>
                <a:ea typeface="DejaVu Sans"/>
              </a:rPr>
              <a:t>At Subepoch 8: Node 9 is suspended. Suspension Depth is at 5 to keep optimal, so the intitial malicious behaviour is affecting at subepoch 7. This is in general to keep fairness to give a chance for at least 5 subepochs. But the detection of the malicious block optimises the network.</a:t>
            </a:r>
            <a:endParaRPr b="0" lang="en-US" sz="1100" spc="-1" strike="noStrike">
              <a:latin typeface="Arial"/>
            </a:endParaRPr>
          </a:p>
        </p:txBody>
      </p:sp>
      <p:sp>
        <p:nvSpPr>
          <p:cNvPr id="445" name="CustomShape 3"/>
          <p:cNvSpPr/>
          <p:nvPr/>
        </p:nvSpPr>
        <p:spPr>
          <a:xfrm>
            <a:off x="731520" y="3108960"/>
            <a:ext cx="3378600" cy="452520"/>
          </a:xfrm>
          <a:prstGeom prst="rect">
            <a:avLst/>
          </a:prstGeom>
          <a:noFill/>
          <a:ln>
            <a:noFill/>
          </a:ln>
        </p:spPr>
        <p:style>
          <a:lnRef idx="0"/>
          <a:fillRef idx="0"/>
          <a:effectRef idx="0"/>
          <a:fontRef idx="minor"/>
        </p:style>
      </p:sp>
      <p:pic>
        <p:nvPicPr>
          <p:cNvPr id="446" name="" descr=""/>
          <p:cNvPicPr/>
          <p:nvPr/>
        </p:nvPicPr>
        <p:blipFill>
          <a:blip r:embed="rId1"/>
          <a:stretch/>
        </p:blipFill>
        <p:spPr>
          <a:xfrm>
            <a:off x="637920" y="753120"/>
            <a:ext cx="4754880" cy="2353680"/>
          </a:xfrm>
          <a:prstGeom prst="rect">
            <a:avLst/>
          </a:prstGeom>
          <a:ln>
            <a:noFill/>
          </a:ln>
        </p:spPr>
      </p:pic>
      <p:pic>
        <p:nvPicPr>
          <p:cNvPr id="447" name="" descr=""/>
          <p:cNvPicPr/>
          <p:nvPr/>
        </p:nvPicPr>
        <p:blipFill>
          <a:blip r:embed="rId2"/>
          <a:stretch/>
        </p:blipFill>
        <p:spPr>
          <a:xfrm>
            <a:off x="5760720" y="579240"/>
            <a:ext cx="3990240" cy="3990240"/>
          </a:xfrm>
          <a:prstGeom prst="rect">
            <a:avLst/>
          </a:prstGeom>
          <a:ln>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CustomShape 1"/>
          <p:cNvSpPr/>
          <p:nvPr/>
        </p:nvSpPr>
        <p:spPr>
          <a:xfrm>
            <a:off x="1620000" y="216000"/>
            <a:ext cx="5964480" cy="4190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1050" spc="-1" strike="noStrike">
                <a:solidFill>
                  <a:srgbClr val="050505"/>
                </a:solidFill>
                <a:latin typeface="Arial"/>
                <a:ea typeface="DejaVu Sans"/>
              </a:rPr>
              <a:t>CUPSEC Malicious Node Behavior: Full Block </a:t>
            </a:r>
            <a:r>
              <a:rPr b="1" lang="en-US" sz="1050" spc="-1" strike="noStrike">
                <a:solidFill>
                  <a:srgbClr val="000000"/>
                </a:solidFill>
                <a:latin typeface="Arial"/>
                <a:ea typeface="DejaVu Sans"/>
              </a:rPr>
              <a:t>+ Latency: 200ms  [First 200 blocks]</a:t>
            </a:r>
            <a:endParaRPr b="0" lang="en-US" sz="1050" spc="-1" strike="noStrike">
              <a:latin typeface="Arial"/>
            </a:endParaRPr>
          </a:p>
        </p:txBody>
      </p:sp>
      <p:sp>
        <p:nvSpPr>
          <p:cNvPr id="449" name="CustomShape 2"/>
          <p:cNvSpPr/>
          <p:nvPr/>
        </p:nvSpPr>
        <p:spPr>
          <a:xfrm>
            <a:off x="6400800" y="772200"/>
            <a:ext cx="2557080" cy="3340080"/>
          </a:xfrm>
          <a:prstGeom prst="rect">
            <a:avLst/>
          </a:prstGeom>
          <a:noFill/>
          <a:ln>
            <a:noFill/>
          </a:ln>
        </p:spPr>
        <p:style>
          <a:lnRef idx="0"/>
          <a:fillRef idx="0"/>
          <a:effectRef idx="0"/>
          <a:fontRef idx="minor"/>
        </p:style>
        <p:txBody>
          <a:bodyPr lIns="90000" rIns="90000" tIns="45000" bIns="45000">
            <a:noAutofit/>
          </a:bodyPr>
          <a:p>
            <a:pPr marL="216000" indent="-210960">
              <a:lnSpc>
                <a:spcPct val="100000"/>
              </a:lnSpc>
              <a:buClr>
                <a:srgbClr val="000000"/>
              </a:buClr>
              <a:buSzPct val="45000"/>
              <a:buFont typeface="Wingdings" charset="2"/>
              <a:buChar char=""/>
            </a:pPr>
            <a:r>
              <a:rPr b="0" lang="en-US" sz="1400" spc="-1" strike="noStrike">
                <a:solidFill>
                  <a:srgbClr val="000000"/>
                </a:solidFill>
                <a:latin typeface="Arial"/>
                <a:ea typeface="DejaVu Sans"/>
              </a:rPr>
              <a:t>This test is for malicious and latency behaviour for 200 blocks and continuous the benign behaviour.</a:t>
            </a:r>
            <a:endParaRPr b="0" lang="en-US" sz="1400" spc="-1" strike="noStrike">
              <a:latin typeface="Arial"/>
            </a:endParaRPr>
          </a:p>
        </p:txBody>
      </p:sp>
      <p:sp>
        <p:nvSpPr>
          <p:cNvPr id="450" name="CustomShape 3"/>
          <p:cNvSpPr/>
          <p:nvPr/>
        </p:nvSpPr>
        <p:spPr>
          <a:xfrm>
            <a:off x="731520" y="3108960"/>
            <a:ext cx="3378600" cy="452520"/>
          </a:xfrm>
          <a:prstGeom prst="rect">
            <a:avLst/>
          </a:prstGeom>
          <a:noFill/>
          <a:ln>
            <a:noFill/>
          </a:ln>
        </p:spPr>
        <p:style>
          <a:lnRef idx="0"/>
          <a:fillRef idx="0"/>
          <a:effectRef idx="0"/>
          <a:fontRef idx="minor"/>
        </p:style>
      </p:sp>
      <p:pic>
        <p:nvPicPr>
          <p:cNvPr id="451" name="" descr=""/>
          <p:cNvPicPr/>
          <p:nvPr/>
        </p:nvPicPr>
        <p:blipFill>
          <a:blip r:embed="rId1"/>
          <a:stretch/>
        </p:blipFill>
        <p:spPr>
          <a:xfrm>
            <a:off x="1645920" y="822960"/>
            <a:ext cx="3898800" cy="3898800"/>
          </a:xfrm>
          <a:prstGeom prst="rect">
            <a:avLst/>
          </a:prstGeom>
          <a:ln>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2" name="CustomShape 1"/>
          <p:cNvSpPr/>
          <p:nvPr/>
        </p:nvSpPr>
        <p:spPr>
          <a:xfrm>
            <a:off x="1620000" y="216000"/>
            <a:ext cx="5964480" cy="4190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1050" spc="-1" strike="noStrike">
                <a:solidFill>
                  <a:srgbClr val="050505"/>
                </a:solidFill>
                <a:latin typeface="Arial"/>
                <a:ea typeface="DejaVu Sans"/>
              </a:rPr>
              <a:t>CUPSEC Malicious Node Behavior: Full Block </a:t>
            </a:r>
            <a:r>
              <a:rPr b="1" lang="en-US" sz="1050" spc="-1" strike="noStrike">
                <a:solidFill>
                  <a:srgbClr val="000000"/>
                </a:solidFill>
                <a:latin typeface="Arial"/>
                <a:ea typeface="DejaVu Sans"/>
              </a:rPr>
              <a:t>+ Latency: 200ms  [First 200 blocks]</a:t>
            </a:r>
            <a:endParaRPr b="0" lang="en-US" sz="1050" spc="-1" strike="noStrike">
              <a:latin typeface="Arial"/>
            </a:endParaRPr>
          </a:p>
        </p:txBody>
      </p:sp>
      <p:sp>
        <p:nvSpPr>
          <p:cNvPr id="453" name="CustomShape 2"/>
          <p:cNvSpPr/>
          <p:nvPr/>
        </p:nvSpPr>
        <p:spPr>
          <a:xfrm>
            <a:off x="5669280" y="3607200"/>
            <a:ext cx="4295520" cy="1419840"/>
          </a:xfrm>
          <a:prstGeom prst="rect">
            <a:avLst/>
          </a:prstGeom>
          <a:noFill/>
          <a:ln>
            <a:noFill/>
          </a:ln>
        </p:spPr>
        <p:style>
          <a:lnRef idx="0"/>
          <a:fillRef idx="0"/>
          <a:effectRef idx="0"/>
          <a:fontRef idx="minor"/>
        </p:style>
        <p:txBody>
          <a:bodyPr lIns="90000" rIns="90000" tIns="45000" bIns="45000">
            <a:noAutofit/>
          </a:bodyPr>
          <a:p>
            <a:pPr marL="216000" indent="-210960">
              <a:lnSpc>
                <a:spcPct val="100000"/>
              </a:lnSpc>
              <a:buClr>
                <a:srgbClr val="000000"/>
              </a:buClr>
              <a:buSzPct val="45000"/>
              <a:buFont typeface="Wingdings" charset="2"/>
              <a:buChar char=""/>
            </a:pPr>
            <a:r>
              <a:rPr b="0" lang="en-US" sz="1400" spc="-1" strike="noStrike">
                <a:solidFill>
                  <a:srgbClr val="000000"/>
                </a:solidFill>
                <a:latin typeface="Arial"/>
                <a:ea typeface="DejaVu Sans"/>
              </a:rPr>
              <a:t>Node 7,8,9 shows a slight decrease in partial block and commit utilitarian in the intitial subepochs until 8 and then continues to increase</a:t>
            </a:r>
            <a:endParaRPr b="0" lang="en-US" sz="1400" spc="-1" strike="noStrike">
              <a:latin typeface="Arial"/>
            </a:endParaRPr>
          </a:p>
          <a:p>
            <a:pPr marL="216000" indent="-210960">
              <a:lnSpc>
                <a:spcPct val="100000"/>
              </a:lnSpc>
              <a:buClr>
                <a:srgbClr val="000000"/>
              </a:buClr>
              <a:buSzPct val="45000"/>
              <a:buFont typeface="Wingdings" charset="2"/>
              <a:buChar char=""/>
            </a:pPr>
            <a:r>
              <a:rPr b="0" lang="en-US" sz="1400" spc="-1" strike="noStrike">
                <a:solidFill>
                  <a:srgbClr val="000000"/>
                </a:solidFill>
                <a:latin typeface="Arial"/>
                <a:ea typeface="DejaVu Sans"/>
              </a:rPr>
              <a:t>While heart beat has a higher time bound of 5 secs, an eventual reception it does not decrease. </a:t>
            </a:r>
            <a:endParaRPr b="0" lang="en-US" sz="1400" spc="-1" strike="noStrike">
              <a:latin typeface="Arial"/>
            </a:endParaRPr>
          </a:p>
        </p:txBody>
      </p:sp>
      <p:sp>
        <p:nvSpPr>
          <p:cNvPr id="454" name="CustomShape 3"/>
          <p:cNvSpPr/>
          <p:nvPr/>
        </p:nvSpPr>
        <p:spPr>
          <a:xfrm>
            <a:off x="731520" y="3108960"/>
            <a:ext cx="3378600" cy="452520"/>
          </a:xfrm>
          <a:prstGeom prst="rect">
            <a:avLst/>
          </a:prstGeom>
          <a:noFill/>
          <a:ln>
            <a:noFill/>
          </a:ln>
        </p:spPr>
        <p:style>
          <a:lnRef idx="0"/>
          <a:fillRef idx="0"/>
          <a:effectRef idx="0"/>
          <a:fontRef idx="minor"/>
        </p:style>
      </p:sp>
      <p:pic>
        <p:nvPicPr>
          <p:cNvPr id="455" name="" descr=""/>
          <p:cNvPicPr/>
          <p:nvPr/>
        </p:nvPicPr>
        <p:blipFill>
          <a:blip r:embed="rId1"/>
          <a:stretch/>
        </p:blipFill>
        <p:spPr>
          <a:xfrm>
            <a:off x="365760" y="731520"/>
            <a:ext cx="4461840" cy="2208600"/>
          </a:xfrm>
          <a:prstGeom prst="rect">
            <a:avLst/>
          </a:prstGeom>
          <a:ln>
            <a:noFill/>
          </a:ln>
        </p:spPr>
      </p:pic>
      <p:pic>
        <p:nvPicPr>
          <p:cNvPr id="456" name="" descr=""/>
          <p:cNvPicPr/>
          <p:nvPr/>
        </p:nvPicPr>
        <p:blipFill>
          <a:blip r:embed="rId2"/>
          <a:stretch/>
        </p:blipFill>
        <p:spPr>
          <a:xfrm>
            <a:off x="4862520" y="717480"/>
            <a:ext cx="5010480" cy="2480400"/>
          </a:xfrm>
          <a:prstGeom prst="rect">
            <a:avLst/>
          </a:prstGeom>
          <a:ln>
            <a:noFill/>
          </a:ln>
        </p:spPr>
      </p:pic>
      <p:pic>
        <p:nvPicPr>
          <p:cNvPr id="457" name="" descr=""/>
          <p:cNvPicPr/>
          <p:nvPr/>
        </p:nvPicPr>
        <p:blipFill>
          <a:blip r:embed="rId3"/>
          <a:stretch/>
        </p:blipFill>
        <p:spPr>
          <a:xfrm>
            <a:off x="457200" y="3108960"/>
            <a:ext cx="4754880" cy="2353680"/>
          </a:xfrm>
          <a:prstGeom prst="rect">
            <a:avLst/>
          </a:prstGeom>
          <a:ln>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CustomShape 1"/>
          <p:cNvSpPr/>
          <p:nvPr/>
        </p:nvSpPr>
        <p:spPr>
          <a:xfrm>
            <a:off x="1620000" y="216000"/>
            <a:ext cx="5964480" cy="4190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1050" spc="-1" strike="noStrike">
                <a:solidFill>
                  <a:srgbClr val="050505"/>
                </a:solidFill>
                <a:latin typeface="Arial"/>
                <a:ea typeface="DejaVu Sans"/>
              </a:rPr>
              <a:t>CUPSEC Malicious Node Behavior: Full Block </a:t>
            </a:r>
            <a:r>
              <a:rPr b="1" lang="en-US" sz="1050" spc="-1" strike="noStrike">
                <a:solidFill>
                  <a:srgbClr val="000000"/>
                </a:solidFill>
                <a:latin typeface="Arial"/>
                <a:ea typeface="DejaVu Sans"/>
              </a:rPr>
              <a:t>+ Latency: 200ms  [First 200 blocks]</a:t>
            </a:r>
            <a:endParaRPr b="0" lang="en-US" sz="1050" spc="-1" strike="noStrike">
              <a:latin typeface="Arial"/>
            </a:endParaRPr>
          </a:p>
        </p:txBody>
      </p:sp>
      <p:sp>
        <p:nvSpPr>
          <p:cNvPr id="459" name="CustomShape 2"/>
          <p:cNvSpPr/>
          <p:nvPr/>
        </p:nvSpPr>
        <p:spPr>
          <a:xfrm>
            <a:off x="2522160" y="4217400"/>
            <a:ext cx="5704920" cy="1419840"/>
          </a:xfrm>
          <a:prstGeom prst="rect">
            <a:avLst/>
          </a:prstGeom>
          <a:noFill/>
          <a:ln>
            <a:noFill/>
          </a:ln>
        </p:spPr>
        <p:style>
          <a:lnRef idx="0"/>
          <a:fillRef idx="0"/>
          <a:effectRef idx="0"/>
          <a:fontRef idx="minor"/>
        </p:style>
        <p:txBody>
          <a:bodyPr lIns="90000" rIns="90000" tIns="45000" bIns="45000">
            <a:noAutofit/>
          </a:bodyPr>
          <a:p>
            <a:pPr marL="216000" indent="-210960">
              <a:lnSpc>
                <a:spcPct val="100000"/>
              </a:lnSpc>
              <a:buClr>
                <a:srgbClr val="000000"/>
              </a:buClr>
              <a:buSzPct val="45000"/>
              <a:buFont typeface="Wingdings" charset="2"/>
              <a:buChar char=""/>
            </a:pPr>
            <a:r>
              <a:rPr b="0" lang="en-US" sz="1400" spc="-1" strike="noStrike">
                <a:solidFill>
                  <a:srgbClr val="000000"/>
                </a:solidFill>
                <a:latin typeface="Arial"/>
                <a:ea typeface="DejaVu Sans"/>
              </a:rPr>
              <a:t>Malicious Score for Node 7,8,9 is quite high in comparison to other nodes and then shows a gradual decrease as it falls back to normal behaviour.</a:t>
            </a:r>
            <a:endParaRPr b="0" lang="en-US" sz="1400" spc="-1" strike="noStrike">
              <a:latin typeface="Arial"/>
            </a:endParaRPr>
          </a:p>
        </p:txBody>
      </p:sp>
      <p:sp>
        <p:nvSpPr>
          <p:cNvPr id="460" name="CustomShape 3"/>
          <p:cNvSpPr/>
          <p:nvPr/>
        </p:nvSpPr>
        <p:spPr>
          <a:xfrm>
            <a:off x="731520" y="3108960"/>
            <a:ext cx="3378600" cy="452520"/>
          </a:xfrm>
          <a:prstGeom prst="rect">
            <a:avLst/>
          </a:prstGeom>
          <a:noFill/>
          <a:ln>
            <a:noFill/>
          </a:ln>
        </p:spPr>
        <p:style>
          <a:lnRef idx="0"/>
          <a:fillRef idx="0"/>
          <a:effectRef idx="0"/>
          <a:fontRef idx="minor"/>
        </p:style>
      </p:sp>
      <p:pic>
        <p:nvPicPr>
          <p:cNvPr id="461" name="" descr=""/>
          <p:cNvPicPr/>
          <p:nvPr/>
        </p:nvPicPr>
        <p:blipFill>
          <a:blip r:embed="rId1"/>
          <a:stretch/>
        </p:blipFill>
        <p:spPr>
          <a:xfrm>
            <a:off x="199080" y="637560"/>
            <a:ext cx="4736160" cy="2344680"/>
          </a:xfrm>
          <a:prstGeom prst="rect">
            <a:avLst/>
          </a:prstGeom>
          <a:ln>
            <a:noFill/>
          </a:ln>
        </p:spPr>
      </p:pic>
      <p:pic>
        <p:nvPicPr>
          <p:cNvPr id="462" name="" descr=""/>
          <p:cNvPicPr/>
          <p:nvPr/>
        </p:nvPicPr>
        <p:blipFill>
          <a:blip r:embed="rId2"/>
          <a:stretch/>
        </p:blipFill>
        <p:spPr>
          <a:xfrm>
            <a:off x="5394960" y="731520"/>
            <a:ext cx="4370400" cy="2163240"/>
          </a:xfrm>
          <a:prstGeom prst="rect">
            <a:avLst/>
          </a:prstGeom>
          <a:ln>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CustomShape 1"/>
          <p:cNvSpPr/>
          <p:nvPr/>
        </p:nvSpPr>
        <p:spPr>
          <a:xfrm>
            <a:off x="1620000" y="216000"/>
            <a:ext cx="5964480" cy="4190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1050" spc="-1" strike="noStrike">
                <a:solidFill>
                  <a:srgbClr val="050505"/>
                </a:solidFill>
                <a:latin typeface="Arial"/>
                <a:ea typeface="DejaVu Sans"/>
              </a:rPr>
              <a:t>CUPSEC Malicious Node Behavior: Full Block </a:t>
            </a:r>
            <a:r>
              <a:rPr b="1" lang="en-US" sz="1050" spc="-1" strike="noStrike">
                <a:solidFill>
                  <a:srgbClr val="000000"/>
                </a:solidFill>
                <a:latin typeface="Arial"/>
                <a:ea typeface="DejaVu Sans"/>
              </a:rPr>
              <a:t>+ Latency: 200ms  [First 200 blocks]</a:t>
            </a:r>
            <a:endParaRPr b="0" lang="en-US" sz="1050" spc="-1" strike="noStrike">
              <a:latin typeface="Arial"/>
            </a:endParaRPr>
          </a:p>
        </p:txBody>
      </p:sp>
      <p:sp>
        <p:nvSpPr>
          <p:cNvPr id="464" name="CustomShape 2"/>
          <p:cNvSpPr/>
          <p:nvPr/>
        </p:nvSpPr>
        <p:spPr>
          <a:xfrm>
            <a:off x="548640" y="4061880"/>
            <a:ext cx="8409240" cy="1419840"/>
          </a:xfrm>
          <a:prstGeom prst="rect">
            <a:avLst/>
          </a:prstGeom>
          <a:noFill/>
          <a:ln>
            <a:noFill/>
          </a:ln>
        </p:spPr>
        <p:style>
          <a:lnRef idx="0"/>
          <a:fillRef idx="0"/>
          <a:effectRef idx="0"/>
          <a:fontRef idx="minor"/>
        </p:style>
        <p:txBody>
          <a:bodyPr lIns="90000" rIns="90000" tIns="45000" bIns="45000">
            <a:noAutofit/>
          </a:bodyPr>
          <a:p>
            <a:pPr marL="216000" indent="-210960">
              <a:lnSpc>
                <a:spcPct val="100000"/>
              </a:lnSpc>
              <a:buClr>
                <a:srgbClr val="000000"/>
              </a:buClr>
              <a:buSzPct val="45000"/>
              <a:buFont typeface="Wingdings" charset="2"/>
              <a:buChar char=""/>
            </a:pPr>
            <a:r>
              <a:rPr b="0" lang="en-US" sz="1400" spc="-1" strike="noStrike">
                <a:solidFill>
                  <a:srgbClr val="000000"/>
                </a:solidFill>
                <a:latin typeface="Arial"/>
                <a:ea typeface="DejaVu Sans"/>
              </a:rPr>
              <a:t>Node 7,8,9 has an effective utilitarian low due to the latency and malicious behaviour.</a:t>
            </a:r>
            <a:endParaRPr b="0" lang="en-US" sz="1400" spc="-1" strike="noStrike">
              <a:latin typeface="Arial"/>
            </a:endParaRPr>
          </a:p>
          <a:p>
            <a:pPr marL="216000" indent="-210960">
              <a:lnSpc>
                <a:spcPct val="100000"/>
              </a:lnSpc>
              <a:buClr>
                <a:srgbClr val="000000"/>
              </a:buClr>
              <a:buSzPct val="45000"/>
              <a:buFont typeface="Wingdings" charset="2"/>
              <a:buChar char=""/>
            </a:pPr>
            <a:r>
              <a:rPr b="0" lang="en-US" sz="1400" spc="-1" strike="noStrike">
                <a:solidFill>
                  <a:srgbClr val="000000"/>
                </a:solidFill>
                <a:latin typeface="Arial"/>
                <a:ea typeface="DejaVu Sans"/>
              </a:rPr>
              <a:t>Also the IBC Coefficient is low for subepochs upto 8 and then it normalises to 1.</a:t>
            </a:r>
            <a:endParaRPr b="0" lang="en-US" sz="1400" spc="-1" strike="noStrike">
              <a:latin typeface="Arial"/>
            </a:endParaRPr>
          </a:p>
        </p:txBody>
      </p:sp>
      <p:sp>
        <p:nvSpPr>
          <p:cNvPr id="465" name="CustomShape 3"/>
          <p:cNvSpPr/>
          <p:nvPr/>
        </p:nvSpPr>
        <p:spPr>
          <a:xfrm>
            <a:off x="731520" y="3108960"/>
            <a:ext cx="3378600" cy="452520"/>
          </a:xfrm>
          <a:prstGeom prst="rect">
            <a:avLst/>
          </a:prstGeom>
          <a:noFill/>
          <a:ln>
            <a:noFill/>
          </a:ln>
        </p:spPr>
        <p:style>
          <a:lnRef idx="0"/>
          <a:fillRef idx="0"/>
          <a:effectRef idx="0"/>
          <a:fontRef idx="minor"/>
        </p:style>
      </p:sp>
      <p:pic>
        <p:nvPicPr>
          <p:cNvPr id="466" name="" descr=""/>
          <p:cNvPicPr/>
          <p:nvPr/>
        </p:nvPicPr>
        <p:blipFill>
          <a:blip r:embed="rId1"/>
          <a:stretch/>
        </p:blipFill>
        <p:spPr>
          <a:xfrm>
            <a:off x="5303520" y="731520"/>
            <a:ext cx="4660920" cy="2316240"/>
          </a:xfrm>
          <a:prstGeom prst="rect">
            <a:avLst/>
          </a:prstGeom>
          <a:ln>
            <a:noFill/>
          </a:ln>
        </p:spPr>
      </p:pic>
      <p:pic>
        <p:nvPicPr>
          <p:cNvPr id="467" name="" descr=""/>
          <p:cNvPicPr/>
          <p:nvPr/>
        </p:nvPicPr>
        <p:blipFill>
          <a:blip r:embed="rId2"/>
          <a:stretch/>
        </p:blipFill>
        <p:spPr>
          <a:xfrm>
            <a:off x="548640" y="760320"/>
            <a:ext cx="4370400" cy="2163240"/>
          </a:xfrm>
          <a:prstGeom prst="rect">
            <a:avLst/>
          </a:prstGeom>
          <a:ln>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8" name="CustomShape 1"/>
          <p:cNvSpPr/>
          <p:nvPr/>
        </p:nvSpPr>
        <p:spPr>
          <a:xfrm>
            <a:off x="1620000" y="216000"/>
            <a:ext cx="5964480" cy="4190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1050" spc="-1" strike="noStrike">
                <a:solidFill>
                  <a:srgbClr val="050505"/>
                </a:solidFill>
                <a:latin typeface="Arial"/>
                <a:ea typeface="DejaVu Sans"/>
              </a:rPr>
              <a:t>CUPSEC Malicious Node Behavior: Full Block </a:t>
            </a:r>
            <a:r>
              <a:rPr b="1" lang="en-US" sz="1050" spc="-1" strike="noStrike">
                <a:solidFill>
                  <a:srgbClr val="000000"/>
                </a:solidFill>
                <a:latin typeface="Arial"/>
                <a:ea typeface="DejaVu Sans"/>
              </a:rPr>
              <a:t>+ Latency: 200ms  [First 200 blocks]</a:t>
            </a:r>
            <a:endParaRPr b="0" lang="en-US" sz="1050" spc="-1" strike="noStrike">
              <a:latin typeface="Arial"/>
            </a:endParaRPr>
          </a:p>
        </p:txBody>
      </p:sp>
      <p:sp>
        <p:nvSpPr>
          <p:cNvPr id="469" name="CustomShape 2"/>
          <p:cNvSpPr/>
          <p:nvPr/>
        </p:nvSpPr>
        <p:spPr>
          <a:xfrm>
            <a:off x="548640" y="4061880"/>
            <a:ext cx="8409240" cy="1419840"/>
          </a:xfrm>
          <a:prstGeom prst="rect">
            <a:avLst/>
          </a:prstGeom>
          <a:noFill/>
          <a:ln>
            <a:noFill/>
          </a:ln>
        </p:spPr>
        <p:style>
          <a:lnRef idx="0"/>
          <a:fillRef idx="0"/>
          <a:effectRef idx="0"/>
          <a:fontRef idx="minor"/>
        </p:style>
        <p:txBody>
          <a:bodyPr lIns="90000" rIns="90000" tIns="45000" bIns="45000">
            <a:noAutofit/>
          </a:bodyPr>
          <a:p>
            <a:pPr marL="216000" indent="-210960">
              <a:lnSpc>
                <a:spcPct val="100000"/>
              </a:lnSpc>
              <a:buClr>
                <a:srgbClr val="000000"/>
              </a:buClr>
              <a:buSzPct val="45000"/>
              <a:buFont typeface="Wingdings" charset="2"/>
              <a:buChar char=""/>
            </a:pPr>
            <a:r>
              <a:rPr b="0" lang="en-US" sz="1400" spc="-1" strike="noStrike">
                <a:solidFill>
                  <a:srgbClr val="000000"/>
                </a:solidFill>
                <a:latin typeface="Arial"/>
                <a:ea typeface="DejaVu Sans"/>
              </a:rPr>
              <a:t>Suspension: SubEpoch7: Node 9</a:t>
            </a:r>
            <a:endParaRPr b="0" lang="en-US" sz="1400" spc="-1" strike="noStrike">
              <a:latin typeface="Arial"/>
            </a:endParaRPr>
          </a:p>
          <a:p>
            <a:pPr marL="216000" indent="-210960">
              <a:lnSpc>
                <a:spcPct val="100000"/>
              </a:lnSpc>
              <a:buClr>
                <a:srgbClr val="000000"/>
              </a:buClr>
              <a:buSzPct val="45000"/>
              <a:buFont typeface="Wingdings" charset="2"/>
              <a:buChar char=""/>
            </a:pPr>
            <a:r>
              <a:rPr b="0" lang="en-US" sz="1400" spc="-1" strike="noStrike">
                <a:solidFill>
                  <a:srgbClr val="000000"/>
                </a:solidFill>
                <a:latin typeface="Arial"/>
                <a:ea typeface="DejaVu Sans"/>
              </a:rPr>
              <a:t>Node 7,8 and 9 is hovering between Fair and Weak Utilitarian.</a:t>
            </a:r>
            <a:endParaRPr b="0" lang="en-US" sz="1400" spc="-1" strike="noStrike">
              <a:latin typeface="Arial"/>
            </a:endParaRPr>
          </a:p>
          <a:p>
            <a:pPr marL="216000" indent="-210960">
              <a:lnSpc>
                <a:spcPct val="100000"/>
              </a:lnSpc>
              <a:buClr>
                <a:srgbClr val="000000"/>
              </a:buClr>
              <a:buSzPct val="45000"/>
              <a:buFont typeface="Wingdings" charset="2"/>
              <a:buChar char=""/>
            </a:pPr>
            <a:r>
              <a:rPr b="0" lang="en-US" sz="1400" spc="-1" strike="noStrike">
                <a:solidFill>
                  <a:srgbClr val="000000"/>
                </a:solidFill>
                <a:latin typeface="Arial"/>
                <a:ea typeface="DejaVu Sans"/>
              </a:rPr>
              <a:t>Node 9 is suspended which optimises the network as the malicious member doesnt participate in the consensus.</a:t>
            </a:r>
            <a:endParaRPr b="0" lang="en-US" sz="1400" spc="-1" strike="noStrike">
              <a:latin typeface="Arial"/>
            </a:endParaRPr>
          </a:p>
          <a:p>
            <a:pPr marL="216000" indent="-210960">
              <a:lnSpc>
                <a:spcPct val="100000"/>
              </a:lnSpc>
              <a:buClr>
                <a:srgbClr val="000000"/>
              </a:buClr>
              <a:buSzPct val="45000"/>
              <a:buFont typeface="Wingdings" charset="2"/>
              <a:buChar char=""/>
            </a:pPr>
            <a:r>
              <a:rPr b="0" lang="en-US" sz="1400" spc="-1" strike="noStrike">
                <a:solidFill>
                  <a:srgbClr val="000000"/>
                </a:solidFill>
                <a:latin typeface="Arial"/>
                <a:ea typeface="DejaVu Sans"/>
              </a:rPr>
              <a:t>Node 2 and 4 on the other hand progresses from weak and fair respectively to Ideal Utilitarian and Utilitarian</a:t>
            </a:r>
            <a:endParaRPr b="0" lang="en-US" sz="1400" spc="-1" strike="noStrike">
              <a:latin typeface="Arial"/>
            </a:endParaRPr>
          </a:p>
        </p:txBody>
      </p:sp>
      <p:sp>
        <p:nvSpPr>
          <p:cNvPr id="470" name="CustomShape 3"/>
          <p:cNvSpPr/>
          <p:nvPr/>
        </p:nvSpPr>
        <p:spPr>
          <a:xfrm>
            <a:off x="731520" y="3108960"/>
            <a:ext cx="3378600" cy="452520"/>
          </a:xfrm>
          <a:prstGeom prst="rect">
            <a:avLst/>
          </a:prstGeom>
          <a:noFill/>
          <a:ln>
            <a:noFill/>
          </a:ln>
        </p:spPr>
        <p:style>
          <a:lnRef idx="0"/>
          <a:fillRef idx="0"/>
          <a:effectRef idx="0"/>
          <a:fontRef idx="minor"/>
        </p:style>
      </p:sp>
      <p:pic>
        <p:nvPicPr>
          <p:cNvPr id="471" name="" descr=""/>
          <p:cNvPicPr/>
          <p:nvPr/>
        </p:nvPicPr>
        <p:blipFill>
          <a:blip r:embed="rId1"/>
          <a:stretch/>
        </p:blipFill>
        <p:spPr>
          <a:xfrm>
            <a:off x="457200" y="661680"/>
            <a:ext cx="4939560" cy="2445120"/>
          </a:xfrm>
          <a:prstGeom prst="rect">
            <a:avLst/>
          </a:prstGeom>
          <a:ln>
            <a:noFill/>
          </a:ln>
        </p:spPr>
      </p:pic>
      <p:pic>
        <p:nvPicPr>
          <p:cNvPr id="472" name="" descr=""/>
          <p:cNvPicPr/>
          <p:nvPr/>
        </p:nvPicPr>
        <p:blipFill>
          <a:blip r:embed="rId2"/>
          <a:stretch/>
        </p:blipFill>
        <p:spPr>
          <a:xfrm>
            <a:off x="5943600" y="579240"/>
            <a:ext cx="3807360" cy="3807360"/>
          </a:xfrm>
          <a:prstGeom prst="rect">
            <a:avLst/>
          </a:prstGeom>
          <a:ln>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CustomShape 1"/>
          <p:cNvSpPr/>
          <p:nvPr/>
        </p:nvSpPr>
        <p:spPr>
          <a:xfrm>
            <a:off x="1348200" y="218520"/>
            <a:ext cx="6330600" cy="4190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1050" spc="-1" strike="noStrike">
                <a:solidFill>
                  <a:srgbClr val="050505"/>
                </a:solidFill>
                <a:latin typeface="Arial"/>
                <a:ea typeface="DejaVu Sans"/>
              </a:rPr>
              <a:t>CUPSEC Malicious Node Behavior: Full Block </a:t>
            </a:r>
            <a:r>
              <a:rPr b="1" lang="en-US" sz="1050" spc="-1" strike="noStrike">
                <a:solidFill>
                  <a:srgbClr val="000000"/>
                </a:solidFill>
                <a:latin typeface="Arial"/>
                <a:ea typeface="DejaVu Sans"/>
              </a:rPr>
              <a:t>+ Latency: 200ms  [50-100, 150-200, 250-300, 350-400]</a:t>
            </a:r>
            <a:endParaRPr b="0" lang="en-US" sz="1050" spc="-1" strike="noStrike">
              <a:latin typeface="Arial"/>
            </a:endParaRPr>
          </a:p>
        </p:txBody>
      </p:sp>
      <p:sp>
        <p:nvSpPr>
          <p:cNvPr id="474" name="CustomShape 2"/>
          <p:cNvSpPr/>
          <p:nvPr/>
        </p:nvSpPr>
        <p:spPr>
          <a:xfrm>
            <a:off x="5120640" y="863640"/>
            <a:ext cx="4295160" cy="2334240"/>
          </a:xfrm>
          <a:prstGeom prst="rect">
            <a:avLst/>
          </a:prstGeom>
          <a:noFill/>
          <a:ln>
            <a:noFill/>
          </a:ln>
        </p:spPr>
        <p:style>
          <a:lnRef idx="0"/>
          <a:fillRef idx="0"/>
          <a:effectRef idx="0"/>
          <a:fontRef idx="minor"/>
        </p:style>
        <p:txBody>
          <a:bodyPr lIns="90000" rIns="90000" tIns="45000" bIns="45000">
            <a:noAutofit/>
          </a:bodyPr>
          <a:p>
            <a:pPr marL="216000" indent="-210960">
              <a:lnSpc>
                <a:spcPct val="100000"/>
              </a:lnSpc>
              <a:buClr>
                <a:srgbClr val="000000"/>
              </a:buClr>
              <a:buSzPct val="45000"/>
              <a:buFont typeface="Wingdings" charset="2"/>
              <a:buChar char=""/>
            </a:pPr>
            <a:r>
              <a:rPr b="0" lang="en-US" sz="1400" spc="-1" strike="noStrike">
                <a:solidFill>
                  <a:srgbClr val="000000"/>
                </a:solidFill>
                <a:latin typeface="Arial"/>
                <a:ea typeface="DejaVu Sans"/>
              </a:rPr>
              <a:t>In this test the Nodes behave maliciously intermittently at repeated intervals similar to a pattern of Sine Wave</a:t>
            </a:r>
            <a:endParaRPr b="0" lang="en-US" sz="1400" spc="-1" strike="noStrike">
              <a:latin typeface="Arial"/>
            </a:endParaRPr>
          </a:p>
          <a:p>
            <a:pPr marL="216000" indent="-210960">
              <a:lnSpc>
                <a:spcPct val="100000"/>
              </a:lnSpc>
              <a:buClr>
                <a:srgbClr val="000000"/>
              </a:buClr>
              <a:buSzPct val="45000"/>
              <a:buFont typeface="Wingdings" charset="2"/>
              <a:buChar char=""/>
            </a:pPr>
            <a:r>
              <a:rPr b="0" lang="en-US" sz="1400" spc="-1" strike="noStrike">
                <a:solidFill>
                  <a:srgbClr val="000000"/>
                </a:solidFill>
                <a:latin typeface="Arial"/>
                <a:ea typeface="DejaVu Sans"/>
              </a:rPr>
              <a:t>So there is a period of transaction drop and then optimisation follows which makes the network to be resilient and suspend the malicios nodes to path of restoration.</a:t>
            </a:r>
            <a:endParaRPr b="0" lang="en-US" sz="1400" spc="-1" strike="noStrike">
              <a:latin typeface="Arial"/>
            </a:endParaRPr>
          </a:p>
        </p:txBody>
      </p:sp>
      <p:sp>
        <p:nvSpPr>
          <p:cNvPr id="475" name="CustomShape 3"/>
          <p:cNvSpPr/>
          <p:nvPr/>
        </p:nvSpPr>
        <p:spPr>
          <a:xfrm>
            <a:off x="731520" y="3108960"/>
            <a:ext cx="3378600" cy="452520"/>
          </a:xfrm>
          <a:prstGeom prst="rect">
            <a:avLst/>
          </a:prstGeom>
          <a:noFill/>
          <a:ln>
            <a:noFill/>
          </a:ln>
        </p:spPr>
        <p:style>
          <a:lnRef idx="0"/>
          <a:fillRef idx="0"/>
          <a:effectRef idx="0"/>
          <a:fontRef idx="minor"/>
        </p:style>
      </p:sp>
      <p:pic>
        <p:nvPicPr>
          <p:cNvPr id="476" name="" descr=""/>
          <p:cNvPicPr/>
          <p:nvPr/>
        </p:nvPicPr>
        <p:blipFill>
          <a:blip r:embed="rId1"/>
          <a:stretch/>
        </p:blipFill>
        <p:spPr>
          <a:xfrm>
            <a:off x="670680" y="640080"/>
            <a:ext cx="4173120" cy="4173120"/>
          </a:xfrm>
          <a:prstGeom prst="rect">
            <a:avLst/>
          </a:prstGeom>
          <a:ln>
            <a:noFill/>
          </a:ln>
        </p:spPr>
      </p:pic>
      <p:pic>
        <p:nvPicPr>
          <p:cNvPr id="477" name="" descr=""/>
          <p:cNvPicPr/>
          <p:nvPr/>
        </p:nvPicPr>
        <p:blipFill>
          <a:blip r:embed="rId2"/>
          <a:stretch/>
        </p:blipFill>
        <p:spPr>
          <a:xfrm>
            <a:off x="5423400" y="3060720"/>
            <a:ext cx="3992400" cy="2057400"/>
          </a:xfrm>
          <a:prstGeom prst="rect">
            <a:avLst/>
          </a:prstGeom>
          <a:ln>
            <a:noFill/>
          </a:ln>
        </p:spPr>
      </p:pic>
      <p:sp>
        <p:nvSpPr>
          <p:cNvPr id="478" name="CustomShape 4"/>
          <p:cNvSpPr/>
          <p:nvPr/>
        </p:nvSpPr>
        <p:spPr>
          <a:xfrm>
            <a:off x="6126480" y="3305160"/>
            <a:ext cx="911880" cy="259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600" spc="-1" strike="noStrike">
                <a:solidFill>
                  <a:srgbClr val="000000"/>
                </a:solidFill>
                <a:latin typeface="Arial"/>
                <a:ea typeface="DejaVu Sans"/>
              </a:rPr>
              <a:t>Malicious:50 - 100</a:t>
            </a:r>
            <a:endParaRPr b="0" lang="en-US" sz="600" spc="-1" strike="noStrike">
              <a:latin typeface="Arial"/>
            </a:endParaRPr>
          </a:p>
        </p:txBody>
      </p:sp>
      <p:sp>
        <p:nvSpPr>
          <p:cNvPr id="479" name="CustomShape 5"/>
          <p:cNvSpPr/>
          <p:nvPr/>
        </p:nvSpPr>
        <p:spPr>
          <a:xfrm>
            <a:off x="7680960" y="3291840"/>
            <a:ext cx="911880" cy="259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600" spc="-1" strike="noStrike">
                <a:solidFill>
                  <a:srgbClr val="000000"/>
                </a:solidFill>
                <a:latin typeface="Arial"/>
                <a:ea typeface="DejaVu Sans"/>
              </a:rPr>
              <a:t>Malicious:150 - 200</a:t>
            </a:r>
            <a:endParaRPr b="0" lang="en-US" sz="600" spc="-1" strike="noStrike">
              <a:latin typeface="Arial"/>
            </a:endParaRPr>
          </a:p>
        </p:txBody>
      </p:sp>
      <p:sp>
        <p:nvSpPr>
          <p:cNvPr id="480" name="CustomShape 6"/>
          <p:cNvSpPr/>
          <p:nvPr/>
        </p:nvSpPr>
        <p:spPr>
          <a:xfrm>
            <a:off x="5394960" y="4663440"/>
            <a:ext cx="911880" cy="259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600" spc="-1" strike="noStrike">
                <a:solidFill>
                  <a:srgbClr val="000000"/>
                </a:solidFill>
                <a:latin typeface="Arial"/>
                <a:ea typeface="DejaVu Sans"/>
              </a:rPr>
              <a:t>Normal:0 - 50</a:t>
            </a:r>
            <a:endParaRPr b="0" lang="en-US" sz="600" spc="-1" strike="noStrike">
              <a:latin typeface="Arial"/>
            </a:endParaRPr>
          </a:p>
        </p:txBody>
      </p:sp>
      <p:sp>
        <p:nvSpPr>
          <p:cNvPr id="481" name="CustomShape 7"/>
          <p:cNvSpPr/>
          <p:nvPr/>
        </p:nvSpPr>
        <p:spPr>
          <a:xfrm>
            <a:off x="6949440" y="4663440"/>
            <a:ext cx="911880" cy="259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600" spc="-1" strike="noStrike">
                <a:solidFill>
                  <a:srgbClr val="000000"/>
                </a:solidFill>
                <a:latin typeface="Arial"/>
                <a:ea typeface="DejaVu Sans"/>
              </a:rPr>
              <a:t>Normal:100 - 150</a:t>
            </a:r>
            <a:endParaRPr b="0" lang="en-US" sz="600" spc="-1" strike="noStrike">
              <a:latin typeface="Arial"/>
            </a:endParaRPr>
          </a:p>
        </p:txBody>
      </p:sp>
      <p:sp>
        <p:nvSpPr>
          <p:cNvPr id="482" name="CustomShape 8"/>
          <p:cNvSpPr/>
          <p:nvPr/>
        </p:nvSpPr>
        <p:spPr>
          <a:xfrm>
            <a:off x="8686800" y="4584600"/>
            <a:ext cx="911880" cy="259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600" spc="-1" strike="noStrike">
                <a:solidFill>
                  <a:srgbClr val="000000"/>
                </a:solidFill>
                <a:latin typeface="Arial"/>
                <a:ea typeface="DejaVu Sans"/>
              </a:rPr>
              <a:t>Normal:250 - 300</a:t>
            </a:r>
            <a:endParaRPr b="0" lang="en-US" sz="6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3" name="CustomShape 1"/>
          <p:cNvSpPr/>
          <p:nvPr/>
        </p:nvSpPr>
        <p:spPr>
          <a:xfrm>
            <a:off x="1620000" y="216000"/>
            <a:ext cx="6607440" cy="4190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1050" spc="-1" strike="noStrike">
                <a:solidFill>
                  <a:srgbClr val="050505"/>
                </a:solidFill>
                <a:latin typeface="Arial"/>
                <a:ea typeface="DejaVu Sans"/>
              </a:rPr>
              <a:t>CUPSEC Malicious Node Behavior: Full Block </a:t>
            </a:r>
            <a:r>
              <a:rPr b="1" lang="en-US" sz="1050" spc="-1" strike="noStrike">
                <a:solidFill>
                  <a:srgbClr val="000000"/>
                </a:solidFill>
                <a:latin typeface="Arial"/>
                <a:ea typeface="DejaVu Sans"/>
              </a:rPr>
              <a:t>+ Latency: 200ms  [50-100, 150-200, 250-300, 350-400]</a:t>
            </a:r>
            <a:endParaRPr b="0" lang="en-US" sz="1050" spc="-1" strike="noStrike">
              <a:latin typeface="Arial"/>
            </a:endParaRPr>
          </a:p>
        </p:txBody>
      </p:sp>
      <p:sp>
        <p:nvSpPr>
          <p:cNvPr id="484" name="CustomShape 2"/>
          <p:cNvSpPr/>
          <p:nvPr/>
        </p:nvSpPr>
        <p:spPr>
          <a:xfrm>
            <a:off x="6217920" y="4061880"/>
            <a:ext cx="2739960" cy="1419840"/>
          </a:xfrm>
          <a:prstGeom prst="rect">
            <a:avLst/>
          </a:prstGeom>
          <a:noFill/>
          <a:ln>
            <a:noFill/>
          </a:ln>
        </p:spPr>
        <p:style>
          <a:lnRef idx="0"/>
          <a:fillRef idx="0"/>
          <a:effectRef idx="0"/>
          <a:fontRef idx="minor"/>
        </p:style>
        <p:txBody>
          <a:bodyPr lIns="90000" rIns="90000" tIns="45000" bIns="45000">
            <a:noAutofit/>
          </a:bodyPr>
          <a:p>
            <a:pPr marL="216000" indent="-210960">
              <a:lnSpc>
                <a:spcPct val="100000"/>
              </a:lnSpc>
              <a:buClr>
                <a:srgbClr val="000000"/>
              </a:buClr>
              <a:buSzPct val="45000"/>
              <a:buFont typeface="Wingdings" charset="2"/>
              <a:buChar char=""/>
            </a:pPr>
            <a:r>
              <a:rPr b="0" lang="en-US" sz="1400" spc="-1" strike="noStrike">
                <a:solidFill>
                  <a:srgbClr val="000000"/>
                </a:solidFill>
                <a:latin typeface="Arial"/>
                <a:ea typeface="DejaVu Sans"/>
              </a:rPr>
              <a:t>As expected Node 7, 8 and 9 have a drop in positive score of Partial Block, Commit Message in the sine interval.</a:t>
            </a:r>
            <a:endParaRPr b="0" lang="en-US" sz="1400" spc="-1" strike="noStrike">
              <a:latin typeface="Arial"/>
            </a:endParaRPr>
          </a:p>
        </p:txBody>
      </p:sp>
      <p:sp>
        <p:nvSpPr>
          <p:cNvPr id="485" name="CustomShape 3"/>
          <p:cNvSpPr/>
          <p:nvPr/>
        </p:nvSpPr>
        <p:spPr>
          <a:xfrm>
            <a:off x="731520" y="3108960"/>
            <a:ext cx="3378600" cy="452520"/>
          </a:xfrm>
          <a:prstGeom prst="rect">
            <a:avLst/>
          </a:prstGeom>
          <a:noFill/>
          <a:ln>
            <a:noFill/>
          </a:ln>
        </p:spPr>
        <p:style>
          <a:lnRef idx="0"/>
          <a:fillRef idx="0"/>
          <a:effectRef idx="0"/>
          <a:fontRef idx="minor"/>
        </p:style>
      </p:sp>
      <p:pic>
        <p:nvPicPr>
          <p:cNvPr id="486" name="" descr=""/>
          <p:cNvPicPr/>
          <p:nvPr/>
        </p:nvPicPr>
        <p:blipFill>
          <a:blip r:embed="rId1"/>
          <a:stretch/>
        </p:blipFill>
        <p:spPr>
          <a:xfrm>
            <a:off x="87120" y="637560"/>
            <a:ext cx="4756680" cy="2354400"/>
          </a:xfrm>
          <a:prstGeom prst="rect">
            <a:avLst/>
          </a:prstGeom>
          <a:ln>
            <a:noFill/>
          </a:ln>
        </p:spPr>
      </p:pic>
      <p:pic>
        <p:nvPicPr>
          <p:cNvPr id="487" name="" descr=""/>
          <p:cNvPicPr/>
          <p:nvPr/>
        </p:nvPicPr>
        <p:blipFill>
          <a:blip r:embed="rId2"/>
          <a:stretch/>
        </p:blipFill>
        <p:spPr>
          <a:xfrm>
            <a:off x="5394960" y="714960"/>
            <a:ext cx="4461840" cy="2208600"/>
          </a:xfrm>
          <a:prstGeom prst="rect">
            <a:avLst/>
          </a:prstGeom>
          <a:ln>
            <a:noFill/>
          </a:ln>
        </p:spPr>
      </p:pic>
      <p:pic>
        <p:nvPicPr>
          <p:cNvPr id="488" name="" descr=""/>
          <p:cNvPicPr/>
          <p:nvPr/>
        </p:nvPicPr>
        <p:blipFill>
          <a:blip r:embed="rId3"/>
          <a:stretch/>
        </p:blipFill>
        <p:spPr>
          <a:xfrm>
            <a:off x="290520" y="3185640"/>
            <a:ext cx="4827600" cy="2389680"/>
          </a:xfrm>
          <a:prstGeom prst="rect">
            <a:avLst/>
          </a:prstGeom>
          <a:ln>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9" name="CustomShape 1"/>
          <p:cNvSpPr/>
          <p:nvPr/>
        </p:nvSpPr>
        <p:spPr>
          <a:xfrm>
            <a:off x="1620000" y="216000"/>
            <a:ext cx="6790320" cy="4190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1050" spc="-1" strike="noStrike">
                <a:solidFill>
                  <a:srgbClr val="050505"/>
                </a:solidFill>
                <a:latin typeface="Arial"/>
                <a:ea typeface="DejaVu Sans"/>
              </a:rPr>
              <a:t>CUPSEC Malicious Node Behavior: Full Block </a:t>
            </a:r>
            <a:r>
              <a:rPr b="1" lang="en-US" sz="1050" spc="-1" strike="noStrike">
                <a:solidFill>
                  <a:srgbClr val="000000"/>
                </a:solidFill>
                <a:latin typeface="Arial"/>
                <a:ea typeface="DejaVu Sans"/>
              </a:rPr>
              <a:t>+ Latency: 200ms  [50-100, 150-200, 250-300, 350-400]</a:t>
            </a:r>
            <a:endParaRPr b="0" lang="en-US" sz="1050" spc="-1" strike="noStrike">
              <a:latin typeface="Arial"/>
            </a:endParaRPr>
          </a:p>
        </p:txBody>
      </p:sp>
      <p:sp>
        <p:nvSpPr>
          <p:cNvPr id="490" name="CustomShape 2"/>
          <p:cNvSpPr/>
          <p:nvPr/>
        </p:nvSpPr>
        <p:spPr>
          <a:xfrm>
            <a:off x="1920240" y="4061880"/>
            <a:ext cx="7037640" cy="1419840"/>
          </a:xfrm>
          <a:prstGeom prst="rect">
            <a:avLst/>
          </a:prstGeom>
          <a:noFill/>
          <a:ln>
            <a:noFill/>
          </a:ln>
        </p:spPr>
        <p:style>
          <a:lnRef idx="0"/>
          <a:fillRef idx="0"/>
          <a:effectRef idx="0"/>
          <a:fontRef idx="minor"/>
        </p:style>
        <p:txBody>
          <a:bodyPr lIns="90000" rIns="90000" tIns="45000" bIns="45000">
            <a:noAutofit/>
          </a:bodyPr>
          <a:p>
            <a:pPr marL="216000" indent="-210960">
              <a:lnSpc>
                <a:spcPct val="100000"/>
              </a:lnSpc>
              <a:buClr>
                <a:srgbClr val="000000"/>
              </a:buClr>
              <a:buSzPct val="45000"/>
              <a:buFont typeface="Wingdings" charset="2"/>
              <a:buChar char=""/>
            </a:pPr>
            <a:r>
              <a:rPr b="0" lang="en-US" sz="1400" spc="-1" strike="noStrike">
                <a:solidFill>
                  <a:srgbClr val="000000"/>
                </a:solidFill>
                <a:latin typeface="Arial"/>
                <a:ea typeface="DejaVu Sans"/>
              </a:rPr>
              <a:t>Missed Partial and Commit is due to the latency exhibited by the Nodes 7,8 and 9 in a sine wave pattern.</a:t>
            </a:r>
            <a:endParaRPr b="0" lang="en-US" sz="1400" spc="-1" strike="noStrike">
              <a:latin typeface="Arial"/>
            </a:endParaRPr>
          </a:p>
          <a:p>
            <a:pPr>
              <a:lnSpc>
                <a:spcPct val="100000"/>
              </a:lnSpc>
            </a:pPr>
            <a:endParaRPr b="0" lang="en-US" sz="1400" spc="-1" strike="noStrike">
              <a:latin typeface="Arial"/>
            </a:endParaRPr>
          </a:p>
        </p:txBody>
      </p:sp>
      <p:sp>
        <p:nvSpPr>
          <p:cNvPr id="491" name="CustomShape 3"/>
          <p:cNvSpPr/>
          <p:nvPr/>
        </p:nvSpPr>
        <p:spPr>
          <a:xfrm>
            <a:off x="731520" y="3108960"/>
            <a:ext cx="3378600" cy="452520"/>
          </a:xfrm>
          <a:prstGeom prst="rect">
            <a:avLst/>
          </a:prstGeom>
          <a:noFill/>
          <a:ln>
            <a:noFill/>
          </a:ln>
        </p:spPr>
        <p:style>
          <a:lnRef idx="0"/>
          <a:fillRef idx="0"/>
          <a:effectRef idx="0"/>
          <a:fontRef idx="minor"/>
        </p:style>
      </p:sp>
      <p:pic>
        <p:nvPicPr>
          <p:cNvPr id="492" name="" descr=""/>
          <p:cNvPicPr/>
          <p:nvPr/>
        </p:nvPicPr>
        <p:blipFill>
          <a:blip r:embed="rId1"/>
          <a:stretch/>
        </p:blipFill>
        <p:spPr>
          <a:xfrm>
            <a:off x="274320" y="703800"/>
            <a:ext cx="4466520" cy="2219760"/>
          </a:xfrm>
          <a:prstGeom prst="rect">
            <a:avLst/>
          </a:prstGeom>
          <a:ln>
            <a:noFill/>
          </a:ln>
        </p:spPr>
      </p:pic>
      <p:pic>
        <p:nvPicPr>
          <p:cNvPr id="493" name="" descr=""/>
          <p:cNvPicPr/>
          <p:nvPr/>
        </p:nvPicPr>
        <p:blipFill>
          <a:blip r:embed="rId2"/>
          <a:stretch/>
        </p:blipFill>
        <p:spPr>
          <a:xfrm>
            <a:off x="4953960" y="637560"/>
            <a:ext cx="4919040" cy="243504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CustomShape 1"/>
          <p:cNvSpPr/>
          <p:nvPr/>
        </p:nvSpPr>
        <p:spPr>
          <a:xfrm>
            <a:off x="1620000" y="216000"/>
            <a:ext cx="5964480" cy="419040"/>
          </a:xfrm>
          <a:prstGeom prst="rect">
            <a:avLst/>
          </a:prstGeom>
          <a:noFill/>
          <a:ln>
            <a:noFill/>
          </a:ln>
        </p:spPr>
        <p:style>
          <a:lnRef idx="0"/>
          <a:fillRef idx="0"/>
          <a:effectRef idx="0"/>
          <a:fontRef idx="minor"/>
        </p:style>
        <p:txBody>
          <a:bodyPr lIns="0" rIns="0" tIns="0" bIns="0" anchor="ctr">
            <a:noAutofit/>
          </a:bodyPr>
          <a:p>
            <a:pPr>
              <a:lnSpc>
                <a:spcPct val="100000"/>
              </a:lnSpc>
              <a:spcAft>
                <a:spcPts val="1060"/>
              </a:spcAft>
            </a:pPr>
            <a:r>
              <a:rPr b="1" lang="en-US" sz="2400" spc="-1" strike="noStrike">
                <a:solidFill>
                  <a:srgbClr val="050505"/>
                </a:solidFill>
                <a:latin typeface="Arial"/>
                <a:ea typeface="DejaVu Sans"/>
              </a:rPr>
              <a:t> </a:t>
            </a:r>
            <a:r>
              <a:rPr b="1" lang="en-US" sz="2400" spc="-1" strike="noStrike">
                <a:solidFill>
                  <a:srgbClr val="050505"/>
                </a:solidFill>
                <a:latin typeface="Arial"/>
                <a:ea typeface="DejaVu Sans"/>
              </a:rPr>
              <a:t>Clique Implementation Comparison</a:t>
            </a:r>
            <a:endParaRPr b="0" lang="en-US" sz="2400" spc="-1" strike="noStrike">
              <a:latin typeface="Arial"/>
            </a:endParaRPr>
          </a:p>
        </p:txBody>
      </p:sp>
      <p:sp>
        <p:nvSpPr>
          <p:cNvPr id="282" name="CustomShape 2"/>
          <p:cNvSpPr/>
          <p:nvPr/>
        </p:nvSpPr>
        <p:spPr>
          <a:xfrm>
            <a:off x="7040880" y="822960"/>
            <a:ext cx="2922120" cy="3437640"/>
          </a:xfrm>
          <a:prstGeom prst="rect">
            <a:avLst/>
          </a:prstGeom>
          <a:noFill/>
          <a:ln>
            <a:noFill/>
          </a:ln>
        </p:spPr>
        <p:style>
          <a:lnRef idx="0"/>
          <a:fillRef idx="0"/>
          <a:effectRef idx="0"/>
          <a:fontRef idx="minor"/>
        </p:style>
        <p:txBody>
          <a:bodyPr lIns="90000" rIns="90000" tIns="45000" bIns="45000">
            <a:spAutoFit/>
          </a:bodyPr>
          <a:p>
            <a:pPr marL="216000" indent="-210960">
              <a:lnSpc>
                <a:spcPct val="100000"/>
              </a:lnSpc>
              <a:buClr>
                <a:srgbClr val="000000"/>
              </a:buClr>
              <a:buSzPct val="45000"/>
              <a:buFont typeface="Wingdings" charset="2"/>
              <a:buChar char=""/>
            </a:pPr>
            <a:r>
              <a:rPr b="0" lang="en-US" sz="1100" spc="-1" strike="noStrike">
                <a:solidFill>
                  <a:srgbClr val="000000"/>
                </a:solidFill>
                <a:latin typeface="Arial"/>
                <a:ea typeface="DejaVu Sans"/>
              </a:rPr>
              <a:t>Geth Clique has EVM bottleneck due to smart contract transaction execution. </a:t>
            </a:r>
            <a:endParaRPr b="0" lang="en-US" sz="1100" spc="-1" strike="noStrike">
              <a:latin typeface="Arial"/>
            </a:endParaRPr>
          </a:p>
          <a:p>
            <a:pPr marL="216000" indent="-210960">
              <a:lnSpc>
                <a:spcPct val="100000"/>
              </a:lnSpc>
              <a:buClr>
                <a:srgbClr val="000000"/>
              </a:buClr>
              <a:buSzPct val="45000"/>
              <a:buFont typeface="Wingdings" charset="2"/>
              <a:buChar char=""/>
            </a:pPr>
            <a:r>
              <a:rPr b="0" lang="en-US" sz="1100" spc="-1" strike="noStrike">
                <a:solidFill>
                  <a:srgbClr val="000000"/>
                </a:solidFill>
                <a:latin typeface="Arial"/>
                <a:ea typeface="DejaVu Sans"/>
              </a:rPr>
              <a:t>10 Differences mentioned earlier explain the relative higher transaction per second</a:t>
            </a:r>
            <a:endParaRPr b="0" lang="en-US" sz="1100" spc="-1" strike="noStrike">
              <a:latin typeface="Arial"/>
            </a:endParaRPr>
          </a:p>
          <a:p>
            <a:pPr marL="216000" indent="-210960">
              <a:lnSpc>
                <a:spcPct val="100000"/>
              </a:lnSpc>
              <a:buClr>
                <a:srgbClr val="000000"/>
              </a:buClr>
              <a:buSzPct val="45000"/>
              <a:buFont typeface="Wingdings" charset="2"/>
              <a:buChar char=""/>
            </a:pPr>
            <a:r>
              <a:rPr b="0" lang="en-US" sz="1100" spc="-1" strike="noStrike">
                <a:solidFill>
                  <a:srgbClr val="000000"/>
                </a:solidFill>
                <a:latin typeface="Arial"/>
                <a:ea typeface="DejaVu Sans"/>
              </a:rPr>
              <a:t>*RAD shows an almost uniform variation</a:t>
            </a:r>
            <a:endParaRPr b="0" lang="en-US" sz="1100" spc="-1" strike="noStrike">
              <a:latin typeface="Arial"/>
            </a:endParaRPr>
          </a:p>
          <a:p>
            <a:pPr marL="216000" indent="-210960">
              <a:lnSpc>
                <a:spcPct val="100000"/>
              </a:lnSpc>
              <a:buClr>
                <a:srgbClr val="000000"/>
              </a:buClr>
              <a:buSzPct val="45000"/>
              <a:buFont typeface="Wingdings" charset="2"/>
              <a:buChar char=""/>
            </a:pPr>
            <a:r>
              <a:rPr b="0" lang="en-US" sz="1100" spc="-1" strike="noStrike">
                <a:solidFill>
                  <a:srgbClr val="000000"/>
                </a:solidFill>
                <a:latin typeface="Arial"/>
                <a:ea typeface="DejaVu Sans"/>
              </a:rPr>
              <a:t>There is a general scalability step wise drop in transaction rate attributed to proposer block propagation with more nodes.</a:t>
            </a:r>
            <a:endParaRPr b="0" lang="en-US" sz="1100" spc="-1" strike="noStrike">
              <a:latin typeface="Arial"/>
            </a:endParaRPr>
          </a:p>
          <a:p>
            <a:pPr marL="216000" indent="-210960">
              <a:lnSpc>
                <a:spcPct val="100000"/>
              </a:lnSpc>
              <a:buClr>
                <a:srgbClr val="000000"/>
              </a:buClr>
              <a:buSzPct val="45000"/>
              <a:buFont typeface="Wingdings" charset="2"/>
              <a:buChar char=""/>
            </a:pPr>
            <a:r>
              <a:rPr b="0" lang="en-US" sz="1100" spc="-1" strike="noStrike">
                <a:solidFill>
                  <a:srgbClr val="000000"/>
                </a:solidFill>
                <a:latin typeface="Arial"/>
                <a:ea typeface="DejaVu Sans"/>
              </a:rPr>
              <a:t>Fork occurrence is also a factor</a:t>
            </a:r>
            <a:endParaRPr b="0" lang="en-US" sz="1100" spc="-1" strike="noStrike">
              <a:latin typeface="Arial"/>
            </a:endParaRPr>
          </a:p>
          <a:p>
            <a:pPr marL="216000" indent="-210960">
              <a:lnSpc>
                <a:spcPct val="100000"/>
              </a:lnSpc>
              <a:buClr>
                <a:srgbClr val="000000"/>
              </a:buClr>
              <a:buSzPct val="45000"/>
              <a:buFont typeface="Wingdings" charset="2"/>
              <a:buChar char=""/>
            </a:pPr>
            <a:r>
              <a:rPr b="0" lang="en-US" sz="1100" spc="-1" strike="noStrike">
                <a:solidFill>
                  <a:srgbClr val="000000"/>
                </a:solidFill>
                <a:latin typeface="Arial"/>
                <a:ea typeface="DejaVu Sans"/>
              </a:rPr>
              <a:t>For Simulation: Scalability Gradient is more of similar except for Node 20 Gradient is more higher due to higher communication and fork split.</a:t>
            </a:r>
            <a:endParaRPr b="0" lang="en-US" sz="1100" spc="-1" strike="noStrike">
              <a:latin typeface="Arial"/>
            </a:endParaRPr>
          </a:p>
          <a:p>
            <a:pPr marL="216000" indent="-210960">
              <a:lnSpc>
                <a:spcPct val="100000"/>
              </a:lnSpc>
              <a:buClr>
                <a:srgbClr val="000000"/>
              </a:buClr>
              <a:buSzPct val="45000"/>
              <a:buFont typeface="Wingdings" charset="2"/>
              <a:buChar char=""/>
            </a:pPr>
            <a:r>
              <a:rPr b="0" lang="en-US" sz="1100" spc="-1" strike="noStrike">
                <a:solidFill>
                  <a:srgbClr val="000000"/>
                </a:solidFill>
                <a:latin typeface="Arial"/>
                <a:ea typeface="DejaVu Sans"/>
              </a:rPr>
              <a:t>On the otherhand Geth from the initial of 5 nodes peaks and stays limited due to the bottleneck due to Ethreum EVM , so there is a negligible gradient either higher or lower.</a:t>
            </a:r>
            <a:endParaRPr b="0" lang="en-US" sz="1100" spc="-1" strike="noStrike">
              <a:latin typeface="Arial"/>
            </a:endParaRPr>
          </a:p>
        </p:txBody>
      </p:sp>
      <p:pic>
        <p:nvPicPr>
          <p:cNvPr id="283" name="" descr=""/>
          <p:cNvPicPr/>
          <p:nvPr/>
        </p:nvPicPr>
        <p:blipFill>
          <a:blip r:embed="rId1"/>
          <a:stretch/>
        </p:blipFill>
        <p:spPr>
          <a:xfrm>
            <a:off x="91440" y="638280"/>
            <a:ext cx="3288600" cy="3288600"/>
          </a:xfrm>
          <a:prstGeom prst="rect">
            <a:avLst/>
          </a:prstGeom>
          <a:ln>
            <a:noFill/>
          </a:ln>
        </p:spPr>
      </p:pic>
      <p:sp>
        <p:nvSpPr>
          <p:cNvPr id="284" name="CustomShape 3"/>
          <p:cNvSpPr/>
          <p:nvPr/>
        </p:nvSpPr>
        <p:spPr>
          <a:xfrm>
            <a:off x="6766560" y="4663440"/>
            <a:ext cx="2922120" cy="31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800" spc="-1" strike="noStrike">
                <a:solidFill>
                  <a:srgbClr val="000000"/>
                </a:solidFill>
                <a:latin typeface="Arial"/>
                <a:ea typeface="DejaVu Sans"/>
              </a:rPr>
              <a:t>* Relative Absolute Difference (RAD) = </a:t>
            </a:r>
            <a:endParaRPr b="0" lang="en-US" sz="800" spc="-1" strike="noStrike">
              <a:latin typeface="Arial"/>
            </a:endParaRPr>
          </a:p>
          <a:p>
            <a:pPr>
              <a:lnSpc>
                <a:spcPct val="100000"/>
              </a:lnSpc>
            </a:pPr>
            <a:r>
              <a:rPr b="1" lang="en-US" sz="800" spc="-1" strike="noStrike">
                <a:solidFill>
                  <a:srgbClr val="000000"/>
                </a:solidFill>
                <a:latin typeface="Arial"/>
                <a:ea typeface="DejaVu Sans"/>
              </a:rPr>
              <a:t>(Simulated Value – Original Value) / Original Value</a:t>
            </a:r>
            <a:endParaRPr b="0" lang="en-US" sz="800" spc="-1" strike="noStrike">
              <a:latin typeface="Arial"/>
            </a:endParaRPr>
          </a:p>
        </p:txBody>
      </p:sp>
      <p:pic>
        <p:nvPicPr>
          <p:cNvPr id="285" name="" descr=""/>
          <p:cNvPicPr/>
          <p:nvPr/>
        </p:nvPicPr>
        <p:blipFill>
          <a:blip r:embed="rId2"/>
          <a:stretch/>
        </p:blipFill>
        <p:spPr>
          <a:xfrm>
            <a:off x="3474720" y="638280"/>
            <a:ext cx="3290400" cy="3290400"/>
          </a:xfrm>
          <a:prstGeom prst="rect">
            <a:avLst/>
          </a:prstGeom>
          <a:ln>
            <a:noFill/>
          </a:ln>
        </p:spPr>
      </p:pic>
      <p:sp>
        <p:nvSpPr>
          <p:cNvPr id="286" name="CustomShape 4"/>
          <p:cNvSpPr/>
          <p:nvPr/>
        </p:nvSpPr>
        <p:spPr>
          <a:xfrm>
            <a:off x="3659040" y="4663440"/>
            <a:ext cx="2922120" cy="31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800" spc="-1" strike="noStrike">
                <a:solidFill>
                  <a:srgbClr val="000000"/>
                </a:solidFill>
                <a:latin typeface="Arial"/>
                <a:ea typeface="DejaVu Sans"/>
              </a:rPr>
              <a:t>* Scalability Gradient (SG) = </a:t>
            </a:r>
            <a:endParaRPr b="0" lang="en-US" sz="800" spc="-1" strike="noStrike">
              <a:latin typeface="Arial"/>
            </a:endParaRPr>
          </a:p>
          <a:p>
            <a:pPr>
              <a:lnSpc>
                <a:spcPct val="100000"/>
              </a:lnSpc>
            </a:pPr>
            <a:r>
              <a:rPr b="1" lang="en-US" sz="800" spc="-1" strike="noStrike">
                <a:solidFill>
                  <a:srgbClr val="000000"/>
                </a:solidFill>
                <a:latin typeface="Arial"/>
                <a:ea typeface="DejaVu Sans"/>
              </a:rPr>
              <a:t>(Previous Value – Current Value) / Current Value</a:t>
            </a:r>
            <a:endParaRPr b="0" lang="en-US" sz="8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4" name="CustomShape 1"/>
          <p:cNvSpPr/>
          <p:nvPr/>
        </p:nvSpPr>
        <p:spPr>
          <a:xfrm>
            <a:off x="1620000" y="216000"/>
            <a:ext cx="6424560" cy="4190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1050" spc="-1" strike="noStrike">
                <a:solidFill>
                  <a:srgbClr val="050505"/>
                </a:solidFill>
                <a:latin typeface="Arial"/>
                <a:ea typeface="DejaVu Sans"/>
              </a:rPr>
              <a:t>CUPSEC Malicious Node Behavior: Full Block </a:t>
            </a:r>
            <a:r>
              <a:rPr b="1" lang="en-US" sz="1050" spc="-1" strike="noStrike">
                <a:solidFill>
                  <a:srgbClr val="000000"/>
                </a:solidFill>
                <a:latin typeface="Arial"/>
                <a:ea typeface="DejaVu Sans"/>
              </a:rPr>
              <a:t>+ Latency: 200ms  [50-100, 150-200, 250-300, 350-400]</a:t>
            </a:r>
            <a:endParaRPr b="0" lang="en-US" sz="1050" spc="-1" strike="noStrike">
              <a:latin typeface="Arial"/>
            </a:endParaRPr>
          </a:p>
        </p:txBody>
      </p:sp>
      <p:sp>
        <p:nvSpPr>
          <p:cNvPr id="495" name="CustomShape 2"/>
          <p:cNvSpPr/>
          <p:nvPr/>
        </p:nvSpPr>
        <p:spPr>
          <a:xfrm>
            <a:off x="548640" y="4061880"/>
            <a:ext cx="8409240" cy="1419840"/>
          </a:xfrm>
          <a:prstGeom prst="rect">
            <a:avLst/>
          </a:prstGeom>
          <a:noFill/>
          <a:ln>
            <a:noFill/>
          </a:ln>
        </p:spPr>
        <p:style>
          <a:lnRef idx="0"/>
          <a:fillRef idx="0"/>
          <a:effectRef idx="0"/>
          <a:fontRef idx="minor"/>
        </p:style>
        <p:txBody>
          <a:bodyPr lIns="90000" rIns="90000" tIns="45000" bIns="45000">
            <a:noAutofit/>
          </a:bodyPr>
          <a:p>
            <a:pPr marL="216000" indent="-210960">
              <a:lnSpc>
                <a:spcPct val="100000"/>
              </a:lnSpc>
              <a:buClr>
                <a:srgbClr val="000000"/>
              </a:buClr>
              <a:buSzPct val="45000"/>
              <a:buFont typeface="Wingdings" charset="2"/>
              <a:buChar char=""/>
            </a:pPr>
            <a:r>
              <a:rPr b="0" lang="en-US" sz="1400" spc="-1" strike="noStrike">
                <a:solidFill>
                  <a:srgbClr val="000000"/>
                </a:solidFill>
                <a:latin typeface="Arial"/>
                <a:ea typeface="DejaVu Sans"/>
              </a:rPr>
              <a:t>As noted the IBC is low at the initial subepoch and then recovering due to optimisation it achieves a stable behaviour.</a:t>
            </a:r>
            <a:endParaRPr b="0" lang="en-US" sz="1400" spc="-1" strike="noStrike">
              <a:latin typeface="Arial"/>
            </a:endParaRPr>
          </a:p>
          <a:p>
            <a:pPr marL="216000" indent="-210960">
              <a:lnSpc>
                <a:spcPct val="100000"/>
              </a:lnSpc>
              <a:buClr>
                <a:srgbClr val="000000"/>
              </a:buClr>
              <a:buSzPct val="45000"/>
              <a:buFont typeface="Wingdings" charset="2"/>
              <a:buChar char=""/>
            </a:pPr>
            <a:r>
              <a:rPr b="0" lang="en-US" sz="1400" spc="-1" strike="noStrike">
                <a:solidFill>
                  <a:srgbClr val="000000"/>
                </a:solidFill>
                <a:latin typeface="Arial"/>
                <a:ea typeface="DejaVu Sans"/>
              </a:rPr>
              <a:t>Effective Utilitarian non cumulative as evident by its behaviour is low.</a:t>
            </a:r>
            <a:endParaRPr b="0" lang="en-US" sz="1400" spc="-1" strike="noStrike">
              <a:latin typeface="Arial"/>
            </a:endParaRPr>
          </a:p>
        </p:txBody>
      </p:sp>
      <p:sp>
        <p:nvSpPr>
          <p:cNvPr id="496" name="CustomShape 3"/>
          <p:cNvSpPr/>
          <p:nvPr/>
        </p:nvSpPr>
        <p:spPr>
          <a:xfrm>
            <a:off x="731520" y="3108960"/>
            <a:ext cx="3378600" cy="452520"/>
          </a:xfrm>
          <a:prstGeom prst="rect">
            <a:avLst/>
          </a:prstGeom>
          <a:noFill/>
          <a:ln>
            <a:noFill/>
          </a:ln>
        </p:spPr>
        <p:style>
          <a:lnRef idx="0"/>
          <a:fillRef idx="0"/>
          <a:effectRef idx="0"/>
          <a:fontRef idx="minor"/>
        </p:style>
      </p:sp>
      <p:pic>
        <p:nvPicPr>
          <p:cNvPr id="497" name="" descr=""/>
          <p:cNvPicPr/>
          <p:nvPr/>
        </p:nvPicPr>
        <p:blipFill>
          <a:blip r:embed="rId1"/>
          <a:stretch/>
        </p:blipFill>
        <p:spPr>
          <a:xfrm>
            <a:off x="5303520" y="806400"/>
            <a:ext cx="4461840" cy="2208600"/>
          </a:xfrm>
          <a:prstGeom prst="rect">
            <a:avLst/>
          </a:prstGeom>
          <a:ln>
            <a:noFill/>
          </a:ln>
        </p:spPr>
      </p:pic>
      <p:pic>
        <p:nvPicPr>
          <p:cNvPr id="498" name="" descr=""/>
          <p:cNvPicPr/>
          <p:nvPr/>
        </p:nvPicPr>
        <p:blipFill>
          <a:blip r:embed="rId2"/>
          <a:stretch/>
        </p:blipFill>
        <p:spPr>
          <a:xfrm>
            <a:off x="180720" y="806400"/>
            <a:ext cx="5120280" cy="2534760"/>
          </a:xfrm>
          <a:prstGeom prst="rect">
            <a:avLst/>
          </a:prstGeom>
          <a:ln>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CustomShape 1"/>
          <p:cNvSpPr/>
          <p:nvPr/>
        </p:nvSpPr>
        <p:spPr>
          <a:xfrm>
            <a:off x="1620000" y="216000"/>
            <a:ext cx="6333120" cy="4190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1050" spc="-1" strike="noStrike">
                <a:solidFill>
                  <a:srgbClr val="050505"/>
                </a:solidFill>
                <a:latin typeface="Arial"/>
                <a:ea typeface="DejaVu Sans"/>
              </a:rPr>
              <a:t>CUPSEC Malicious Node Behavior: Full Block </a:t>
            </a:r>
            <a:r>
              <a:rPr b="1" lang="en-US" sz="1050" spc="-1" strike="noStrike">
                <a:solidFill>
                  <a:srgbClr val="000000"/>
                </a:solidFill>
                <a:latin typeface="Arial"/>
                <a:ea typeface="DejaVu Sans"/>
              </a:rPr>
              <a:t>+ Latency: 200ms  [50-100, 150-200, 250-300, 350-400]</a:t>
            </a:r>
            <a:endParaRPr b="0" lang="en-US" sz="1050" spc="-1" strike="noStrike">
              <a:latin typeface="Arial"/>
            </a:endParaRPr>
          </a:p>
        </p:txBody>
      </p:sp>
      <p:sp>
        <p:nvSpPr>
          <p:cNvPr id="500" name="CustomShape 2"/>
          <p:cNvSpPr/>
          <p:nvPr/>
        </p:nvSpPr>
        <p:spPr>
          <a:xfrm>
            <a:off x="548640" y="4061880"/>
            <a:ext cx="8409240" cy="1419840"/>
          </a:xfrm>
          <a:prstGeom prst="rect">
            <a:avLst/>
          </a:prstGeom>
          <a:noFill/>
          <a:ln>
            <a:noFill/>
          </a:ln>
        </p:spPr>
        <p:style>
          <a:lnRef idx="0"/>
          <a:fillRef idx="0"/>
          <a:effectRef idx="0"/>
          <a:fontRef idx="minor"/>
        </p:style>
        <p:txBody>
          <a:bodyPr lIns="90000" rIns="90000" tIns="45000" bIns="45000">
            <a:noAutofit/>
          </a:bodyPr>
          <a:p>
            <a:pPr marL="216000" indent="-210960">
              <a:lnSpc>
                <a:spcPct val="100000"/>
              </a:lnSpc>
              <a:buClr>
                <a:srgbClr val="000000"/>
              </a:buClr>
              <a:buSzPct val="45000"/>
              <a:buFont typeface="Wingdings" charset="2"/>
              <a:buChar char=""/>
            </a:pPr>
            <a:r>
              <a:rPr b="0" lang="en-US" sz="1400" spc="-1" strike="noStrike">
                <a:solidFill>
                  <a:srgbClr val="000000"/>
                </a:solidFill>
                <a:latin typeface="Arial"/>
                <a:ea typeface="DejaVu Sans"/>
              </a:rPr>
              <a:t>Effective Utilitarian non cumulative as evident by its </a:t>
            </a:r>
            <a:endParaRPr b="0" lang="en-US" sz="1400" spc="-1" strike="noStrike">
              <a:latin typeface="Arial"/>
            </a:endParaRPr>
          </a:p>
          <a:p>
            <a:pPr>
              <a:lnSpc>
                <a:spcPct val="100000"/>
              </a:lnSpc>
            </a:pPr>
            <a:r>
              <a:rPr b="0" lang="en-US" sz="1400" spc="-1" strike="noStrike">
                <a:solidFill>
                  <a:srgbClr val="000000"/>
                </a:solidFill>
                <a:latin typeface="Arial"/>
                <a:ea typeface="DejaVu Sans"/>
              </a:rPr>
              <a:t>behaviour is low but since its non cumulative we see a</a:t>
            </a:r>
            <a:endParaRPr b="0" lang="en-US" sz="1400" spc="-1" strike="noStrike">
              <a:latin typeface="Arial"/>
            </a:endParaRPr>
          </a:p>
          <a:p>
            <a:pPr>
              <a:lnSpc>
                <a:spcPct val="100000"/>
              </a:lnSpc>
            </a:pPr>
            <a:r>
              <a:rPr b="0" lang="en-US" sz="1400" spc="-1" strike="noStrike">
                <a:solidFill>
                  <a:srgbClr val="000000"/>
                </a:solidFill>
                <a:latin typeface="Arial"/>
                <a:ea typeface="DejaVu Sans"/>
              </a:rPr>
              <a:t>Sinusoidal pattern in its score.</a:t>
            </a:r>
            <a:endParaRPr b="0" lang="en-US" sz="1400" spc="-1" strike="noStrike">
              <a:latin typeface="Arial"/>
            </a:endParaRPr>
          </a:p>
          <a:p>
            <a:pPr marL="216000" indent="-210960">
              <a:lnSpc>
                <a:spcPct val="100000"/>
              </a:lnSpc>
              <a:buClr>
                <a:srgbClr val="000000"/>
              </a:buClr>
              <a:buSzPct val="45000"/>
              <a:buFont typeface="Wingdings" charset="2"/>
              <a:buChar char=""/>
            </a:pPr>
            <a:r>
              <a:rPr b="0" lang="en-US" sz="1400" spc="-1" strike="noStrike">
                <a:solidFill>
                  <a:srgbClr val="000000"/>
                </a:solidFill>
                <a:latin typeface="Arial"/>
                <a:ea typeface="DejaVu Sans"/>
              </a:rPr>
              <a:t>Suspended Nodes:</a:t>
            </a:r>
            <a:endParaRPr b="0" lang="en-US" sz="1400" spc="-1" strike="noStrike">
              <a:latin typeface="Arial"/>
            </a:endParaRPr>
          </a:p>
          <a:p>
            <a:pPr marL="216000" indent="-210960">
              <a:lnSpc>
                <a:spcPct val="100000"/>
              </a:lnSpc>
              <a:buClr>
                <a:srgbClr val="000000"/>
              </a:buClr>
              <a:buSzPct val="45000"/>
              <a:buFont typeface="Wingdings" charset="2"/>
              <a:buChar char=""/>
            </a:pPr>
            <a:r>
              <a:rPr b="0" lang="en-US" sz="1400" spc="-1" strike="noStrike">
                <a:solidFill>
                  <a:srgbClr val="000000"/>
                </a:solidFill>
                <a:latin typeface="Arial"/>
                <a:ea typeface="DejaVu Sans"/>
              </a:rPr>
              <a:t>SubEpoch 7: Node 7</a:t>
            </a:r>
            <a:endParaRPr b="0" lang="en-US" sz="1400" spc="-1" strike="noStrike">
              <a:latin typeface="Arial"/>
            </a:endParaRPr>
          </a:p>
          <a:p>
            <a:pPr marL="216000" indent="-210960">
              <a:lnSpc>
                <a:spcPct val="100000"/>
              </a:lnSpc>
              <a:buClr>
                <a:srgbClr val="000000"/>
              </a:buClr>
              <a:buSzPct val="45000"/>
              <a:buFont typeface="Wingdings" charset="2"/>
              <a:buChar char=""/>
            </a:pPr>
            <a:r>
              <a:rPr b="0" lang="en-US" sz="1400" spc="-1" strike="noStrike">
                <a:solidFill>
                  <a:srgbClr val="000000"/>
                </a:solidFill>
                <a:latin typeface="Arial"/>
                <a:ea typeface="DejaVu Sans"/>
              </a:rPr>
              <a:t>Node 7 is suspended and Node 8,9 will follow suit as it lies in the lower slab of fair utilitarian</a:t>
            </a:r>
            <a:endParaRPr b="0" lang="en-US" sz="1400" spc="-1" strike="noStrike">
              <a:latin typeface="Arial"/>
            </a:endParaRPr>
          </a:p>
        </p:txBody>
      </p:sp>
      <p:sp>
        <p:nvSpPr>
          <p:cNvPr id="501" name="CustomShape 3"/>
          <p:cNvSpPr/>
          <p:nvPr/>
        </p:nvSpPr>
        <p:spPr>
          <a:xfrm>
            <a:off x="731520" y="3108960"/>
            <a:ext cx="3378600" cy="452520"/>
          </a:xfrm>
          <a:prstGeom prst="rect">
            <a:avLst/>
          </a:prstGeom>
          <a:noFill/>
          <a:ln>
            <a:noFill/>
          </a:ln>
        </p:spPr>
        <p:style>
          <a:lnRef idx="0"/>
          <a:fillRef idx="0"/>
          <a:effectRef idx="0"/>
          <a:fontRef idx="minor"/>
        </p:style>
      </p:sp>
      <p:pic>
        <p:nvPicPr>
          <p:cNvPr id="502" name="" descr=""/>
          <p:cNvPicPr/>
          <p:nvPr/>
        </p:nvPicPr>
        <p:blipFill>
          <a:blip r:embed="rId1"/>
          <a:stretch/>
        </p:blipFill>
        <p:spPr>
          <a:xfrm>
            <a:off x="548640" y="731520"/>
            <a:ext cx="4553280" cy="2253960"/>
          </a:xfrm>
          <a:prstGeom prst="rect">
            <a:avLst/>
          </a:prstGeom>
          <a:ln>
            <a:noFill/>
          </a:ln>
        </p:spPr>
      </p:pic>
      <p:pic>
        <p:nvPicPr>
          <p:cNvPr id="503" name="" descr=""/>
          <p:cNvPicPr/>
          <p:nvPr/>
        </p:nvPicPr>
        <p:blipFill>
          <a:blip r:embed="rId2"/>
          <a:stretch/>
        </p:blipFill>
        <p:spPr>
          <a:xfrm>
            <a:off x="5699880" y="731520"/>
            <a:ext cx="4081680" cy="4081680"/>
          </a:xfrm>
          <a:prstGeom prst="rect">
            <a:avLst/>
          </a:prstGeom>
          <a:ln>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 name="CustomShape 1"/>
          <p:cNvSpPr/>
          <p:nvPr/>
        </p:nvSpPr>
        <p:spPr>
          <a:xfrm>
            <a:off x="1620000" y="216000"/>
            <a:ext cx="5964480" cy="419040"/>
          </a:xfrm>
          <a:prstGeom prst="rect">
            <a:avLst/>
          </a:prstGeom>
          <a:noFill/>
          <a:ln>
            <a:noFill/>
          </a:ln>
        </p:spPr>
        <p:style>
          <a:lnRef idx="0"/>
          <a:fillRef idx="0"/>
          <a:effectRef idx="0"/>
          <a:fontRef idx="minor"/>
        </p:style>
        <p:txBody>
          <a:bodyPr lIns="0" rIns="0" tIns="0" bIns="0" anchor="ctr">
            <a:noAutofit/>
          </a:bodyPr>
          <a:p>
            <a:pPr>
              <a:lnSpc>
                <a:spcPct val="100000"/>
              </a:lnSpc>
              <a:spcAft>
                <a:spcPts val="1060"/>
              </a:spcAft>
            </a:pPr>
            <a:r>
              <a:rPr b="1" lang="en-US" sz="1500" spc="-1" strike="noStrike">
                <a:solidFill>
                  <a:srgbClr val="050505"/>
                </a:solidFill>
                <a:latin typeface="Arial"/>
                <a:ea typeface="DejaVu Sans"/>
              </a:rPr>
              <a:t>Overall Comparison Transaction Rate and Scalability</a:t>
            </a:r>
            <a:endParaRPr b="0" lang="en-US" sz="1500" spc="-1" strike="noStrike">
              <a:latin typeface="Arial"/>
            </a:endParaRPr>
          </a:p>
        </p:txBody>
      </p:sp>
      <p:sp>
        <p:nvSpPr>
          <p:cNvPr id="505" name="CustomShape 2"/>
          <p:cNvSpPr/>
          <p:nvPr/>
        </p:nvSpPr>
        <p:spPr>
          <a:xfrm>
            <a:off x="6217920" y="822960"/>
            <a:ext cx="3745800" cy="4568760"/>
          </a:xfrm>
          <a:prstGeom prst="rect">
            <a:avLst/>
          </a:prstGeom>
          <a:noFill/>
          <a:ln>
            <a:noFill/>
          </a:ln>
        </p:spPr>
        <p:style>
          <a:lnRef idx="0"/>
          <a:fillRef idx="0"/>
          <a:effectRef idx="0"/>
          <a:fontRef idx="minor"/>
        </p:style>
        <p:txBody>
          <a:bodyPr lIns="90000" rIns="90000" tIns="45000" bIns="45000">
            <a:noAutofit/>
          </a:bodyPr>
          <a:p>
            <a:pPr marL="216000" indent="-210960">
              <a:lnSpc>
                <a:spcPct val="100000"/>
              </a:lnSpc>
              <a:buClr>
                <a:srgbClr val="000000"/>
              </a:buClr>
              <a:buSzPct val="45000"/>
              <a:buFont typeface="Wingdings" charset="2"/>
              <a:buChar char=""/>
            </a:pPr>
            <a:r>
              <a:rPr b="0" lang="en-US" sz="1050" spc="-1" strike="noStrike">
                <a:solidFill>
                  <a:srgbClr val="000000"/>
                </a:solidFill>
                <a:latin typeface="Arial"/>
                <a:ea typeface="DejaVu Sans"/>
              </a:rPr>
              <a:t>Overall comparison of consensus algorithms simulated:</a:t>
            </a:r>
            <a:endParaRPr b="0" lang="en-US" sz="1050" spc="-1" strike="noStrike">
              <a:latin typeface="Arial"/>
            </a:endParaRPr>
          </a:p>
          <a:p>
            <a:pPr marL="216000" indent="-210960">
              <a:lnSpc>
                <a:spcPct val="100000"/>
              </a:lnSpc>
              <a:buClr>
                <a:srgbClr val="000000"/>
              </a:buClr>
              <a:buSzPct val="45000"/>
              <a:buFont typeface="Wingdings" charset="2"/>
              <a:buChar char=""/>
            </a:pPr>
            <a:r>
              <a:rPr b="0" lang="en-US" sz="1050" spc="-1" strike="noStrike">
                <a:solidFill>
                  <a:srgbClr val="000000"/>
                </a:solidFill>
                <a:latin typeface="Arial"/>
                <a:ea typeface="DejaVu Sans"/>
              </a:rPr>
              <a:t>Clique: It shows a smooth gradient drop with respect to scalability as discussed earlier but is not steep as it is more of block proposal broadcast rather than majority votes for multiple phases of consensus.</a:t>
            </a:r>
            <a:endParaRPr b="0" lang="en-US" sz="1050" spc="-1" strike="noStrike">
              <a:latin typeface="Arial"/>
            </a:endParaRPr>
          </a:p>
          <a:p>
            <a:pPr marL="216000" indent="-210960">
              <a:lnSpc>
                <a:spcPct val="100000"/>
              </a:lnSpc>
              <a:buClr>
                <a:srgbClr val="000000"/>
              </a:buClr>
              <a:buSzPct val="45000"/>
              <a:buFont typeface="Wingdings" charset="2"/>
              <a:buChar char=""/>
            </a:pPr>
            <a:r>
              <a:rPr b="0" lang="en-US" sz="1050" spc="-1" strike="noStrike">
                <a:solidFill>
                  <a:srgbClr val="000000"/>
                </a:solidFill>
                <a:latin typeface="Arial"/>
                <a:ea typeface="DejaVu Sans"/>
              </a:rPr>
              <a:t>PBFT: With 4 phases of Pre-Prepare,Prepare,Commit and Round Change plus the N*(N-1) for each phase augments the message complexity load bringing down the transaction rate.</a:t>
            </a:r>
            <a:endParaRPr b="0" lang="en-US" sz="1050" spc="-1" strike="noStrike">
              <a:latin typeface="Arial"/>
            </a:endParaRPr>
          </a:p>
          <a:p>
            <a:pPr marL="216000" indent="-210960">
              <a:lnSpc>
                <a:spcPct val="100000"/>
              </a:lnSpc>
              <a:buClr>
                <a:srgbClr val="000000"/>
              </a:buClr>
              <a:buSzPct val="45000"/>
              <a:buFont typeface="Wingdings" charset="2"/>
              <a:buChar char=""/>
            </a:pPr>
            <a:r>
              <a:rPr b="0" lang="en-US" sz="1050" spc="-1" strike="noStrike">
                <a:solidFill>
                  <a:srgbClr val="000000"/>
                </a:solidFill>
                <a:latin typeface="Arial"/>
                <a:ea typeface="DejaVu Sans"/>
              </a:rPr>
              <a:t>IBFT: It is a lighter version of PBFT with Prepare, Commit and Round Change which is better but suffers due to block locking. </a:t>
            </a:r>
            <a:endParaRPr b="0" lang="en-US" sz="1050" spc="-1" strike="noStrike">
              <a:latin typeface="Arial"/>
            </a:endParaRPr>
          </a:p>
          <a:p>
            <a:pPr marL="216000" indent="-210960">
              <a:lnSpc>
                <a:spcPct val="100000"/>
              </a:lnSpc>
              <a:buClr>
                <a:srgbClr val="000000"/>
              </a:buClr>
              <a:buSzPct val="45000"/>
              <a:buFont typeface="Wingdings" charset="2"/>
              <a:buChar char=""/>
            </a:pPr>
            <a:r>
              <a:rPr b="0" lang="en-US" sz="1050" spc="-1" strike="noStrike">
                <a:solidFill>
                  <a:srgbClr val="000000"/>
                </a:solidFill>
                <a:latin typeface="Arial"/>
                <a:ea typeface="DejaVu Sans"/>
              </a:rPr>
              <a:t>QBFT: Similar to IBFT but without blocklocking scales better.</a:t>
            </a:r>
            <a:endParaRPr b="0" lang="en-US" sz="1050" spc="-1" strike="noStrike">
              <a:latin typeface="Arial"/>
            </a:endParaRPr>
          </a:p>
          <a:p>
            <a:pPr marL="216000" indent="-210960">
              <a:lnSpc>
                <a:spcPct val="100000"/>
              </a:lnSpc>
              <a:buClr>
                <a:srgbClr val="000000"/>
              </a:buClr>
              <a:buSzPct val="45000"/>
              <a:buFont typeface="Wingdings" charset="2"/>
              <a:buChar char=""/>
            </a:pPr>
            <a:r>
              <a:rPr b="0" lang="en-US" sz="1050" spc="-1" strike="noStrike">
                <a:solidFill>
                  <a:srgbClr val="000000"/>
                </a:solidFill>
                <a:latin typeface="Arial"/>
                <a:ea typeface="DejaVu Sans"/>
              </a:rPr>
              <a:t>Utilitarian: For 5,10 Nodes compared to 15,20 and 25 it improves the parallelization factor. It shows a Z shaped plot which ascends until 15 Nodes for 6 Quorums which is a balance between IntraQuorum and InterQuorum Message but at the same quorum membership for 20, 25 Nodes it augments the intraquorum communication. </a:t>
            </a:r>
            <a:endParaRPr b="0" lang="en-US" sz="1050" spc="-1" strike="noStrike">
              <a:latin typeface="Arial"/>
            </a:endParaRPr>
          </a:p>
          <a:p>
            <a:pPr marL="216000" indent="-210960">
              <a:lnSpc>
                <a:spcPct val="100000"/>
              </a:lnSpc>
              <a:buClr>
                <a:srgbClr val="000000"/>
              </a:buClr>
              <a:buSzPct val="45000"/>
              <a:buFont typeface="Wingdings" charset="2"/>
              <a:buChar char=""/>
            </a:pPr>
            <a:r>
              <a:rPr b="1" lang="en-US" sz="1050" spc="-1" strike="noStrike">
                <a:solidFill>
                  <a:srgbClr val="000000"/>
                </a:solidFill>
                <a:latin typeface="Arial"/>
                <a:ea typeface="DejaVu Sans"/>
              </a:rPr>
              <a:t>Ideal Quorum Membership is necessary to balance between IntraQuorum, Security and Liveness Factor</a:t>
            </a:r>
            <a:endParaRPr b="0" lang="en-US" sz="1050" spc="-1" strike="noStrike">
              <a:latin typeface="Arial"/>
            </a:endParaRPr>
          </a:p>
          <a:p>
            <a:pPr marL="216000" indent="-210960">
              <a:lnSpc>
                <a:spcPct val="100000"/>
              </a:lnSpc>
              <a:buClr>
                <a:srgbClr val="000000"/>
              </a:buClr>
              <a:buSzPct val="45000"/>
              <a:buFont typeface="Wingdings" charset="2"/>
              <a:buChar char=""/>
            </a:pPr>
            <a:r>
              <a:rPr b="0" lang="en-US" sz="1050" spc="-1" strike="noStrike">
                <a:solidFill>
                  <a:srgbClr val="000000"/>
                </a:solidFill>
                <a:latin typeface="Arial"/>
                <a:ea typeface="DejaVu Sans"/>
              </a:rPr>
              <a:t>Utilitarian Implicit: It is a more lighter form of Utilitarian and performs slightly better than it with one reduced phase </a:t>
            </a:r>
            <a:r>
              <a:rPr b="0" i="1" lang="en-US" sz="1050" spc="-1" strike="noStrike">
                <a:solidFill>
                  <a:srgbClr val="000000"/>
                </a:solidFill>
                <a:latin typeface="Arial"/>
                <a:ea typeface="DejaVu Sans"/>
              </a:rPr>
              <a:t>Finalise</a:t>
            </a:r>
            <a:r>
              <a:rPr b="0" lang="en-US" sz="1050" spc="-1" strike="noStrike">
                <a:solidFill>
                  <a:srgbClr val="000000"/>
                </a:solidFill>
                <a:latin typeface="Arial"/>
                <a:ea typeface="DejaVu Sans"/>
              </a:rPr>
              <a:t> compared to </a:t>
            </a:r>
            <a:r>
              <a:rPr b="0" i="1" lang="en-US" sz="1050" spc="-1" strike="noStrike">
                <a:solidFill>
                  <a:srgbClr val="000000"/>
                </a:solidFill>
                <a:latin typeface="Arial"/>
                <a:ea typeface="DejaVu Sans"/>
              </a:rPr>
              <a:t>Prepare,Commit,Finalise.</a:t>
            </a:r>
            <a:endParaRPr b="0" lang="en-US" sz="1050" spc="-1" strike="noStrike">
              <a:latin typeface="Arial"/>
            </a:endParaRPr>
          </a:p>
        </p:txBody>
      </p:sp>
      <p:pic>
        <p:nvPicPr>
          <p:cNvPr id="506" name="" descr=""/>
          <p:cNvPicPr/>
          <p:nvPr/>
        </p:nvPicPr>
        <p:blipFill>
          <a:blip r:embed="rId1"/>
          <a:stretch/>
        </p:blipFill>
        <p:spPr>
          <a:xfrm>
            <a:off x="396360" y="637560"/>
            <a:ext cx="4630320" cy="4630320"/>
          </a:xfrm>
          <a:prstGeom prst="rect">
            <a:avLst/>
          </a:prstGeom>
          <a:ln>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 name="CustomShape 1"/>
          <p:cNvSpPr/>
          <p:nvPr/>
        </p:nvSpPr>
        <p:spPr>
          <a:xfrm>
            <a:off x="2011680" y="91440"/>
            <a:ext cx="5601600" cy="147600"/>
          </a:xfrm>
          <a:prstGeom prst="rect">
            <a:avLst/>
          </a:prstGeom>
          <a:noFill/>
          <a:ln>
            <a:noFill/>
          </a:ln>
        </p:spPr>
        <p:style>
          <a:lnRef idx="0"/>
          <a:fillRef idx="0"/>
          <a:effectRef idx="0"/>
          <a:fontRef idx="minor"/>
        </p:style>
        <p:txBody>
          <a:bodyPr lIns="0" rIns="0" tIns="0" bIns="0" anchor="ctr">
            <a:noAutofit/>
          </a:bodyPr>
          <a:p>
            <a:pPr marL="432000" indent="-318600">
              <a:lnSpc>
                <a:spcPct val="100000"/>
              </a:lnSpc>
              <a:spcAft>
                <a:spcPts val="1060"/>
              </a:spcAft>
              <a:buClr>
                <a:srgbClr val="0066ff"/>
              </a:buClr>
              <a:buSzPct val="40000"/>
              <a:buFont typeface="Wingdings" charset="2"/>
              <a:buChar char=""/>
            </a:pPr>
            <a:r>
              <a:rPr b="1" lang="en-US" sz="1600" spc="-1" strike="noStrike">
                <a:solidFill>
                  <a:srgbClr val="050505"/>
                </a:solidFill>
                <a:latin typeface="Arial"/>
                <a:ea typeface="DejaVu Sans"/>
              </a:rPr>
              <a:t>Overall Comparison: Normalisation </a:t>
            </a:r>
            <a:endParaRPr b="0" lang="en-US" sz="1600" spc="-1" strike="noStrike">
              <a:latin typeface="Arial"/>
            </a:endParaRPr>
          </a:p>
        </p:txBody>
      </p:sp>
      <p:sp>
        <p:nvSpPr>
          <p:cNvPr id="508" name="CustomShape 2"/>
          <p:cNvSpPr/>
          <p:nvPr/>
        </p:nvSpPr>
        <p:spPr>
          <a:xfrm>
            <a:off x="732240" y="4389120"/>
            <a:ext cx="8775000" cy="1094760"/>
          </a:xfrm>
          <a:prstGeom prst="rect">
            <a:avLst/>
          </a:prstGeom>
          <a:noFill/>
          <a:ln>
            <a:noFill/>
          </a:ln>
        </p:spPr>
        <p:style>
          <a:lnRef idx="0"/>
          <a:fillRef idx="0"/>
          <a:effectRef idx="0"/>
          <a:fontRef idx="minor"/>
        </p:style>
        <p:txBody>
          <a:bodyPr lIns="90000" rIns="90000" tIns="45000" bIns="45000">
            <a:noAutofit/>
          </a:bodyPr>
          <a:p>
            <a:pPr marL="216000" indent="-210960">
              <a:lnSpc>
                <a:spcPct val="100000"/>
              </a:lnSpc>
              <a:buClr>
                <a:srgbClr val="000000"/>
              </a:buClr>
              <a:buSzPct val="45000"/>
              <a:buFont typeface="Wingdings" charset="2"/>
              <a:buChar char=""/>
            </a:pPr>
            <a:r>
              <a:rPr b="0" lang="en-US" sz="1200" spc="-1" strike="noStrike">
                <a:solidFill>
                  <a:srgbClr val="000000"/>
                </a:solidFill>
                <a:latin typeface="Arial"/>
                <a:ea typeface="DejaVu Sans"/>
              </a:rPr>
              <a:t>Normalisation is calculated by the maximum transaction rate for each consensus.</a:t>
            </a:r>
            <a:endParaRPr b="0" lang="en-US" sz="1200" spc="-1" strike="noStrike">
              <a:latin typeface="Arial"/>
            </a:endParaRPr>
          </a:p>
          <a:p>
            <a:pPr marL="216000" indent="-210960">
              <a:lnSpc>
                <a:spcPct val="100000"/>
              </a:lnSpc>
              <a:buClr>
                <a:srgbClr val="000000"/>
              </a:buClr>
              <a:buSzPct val="45000"/>
              <a:buFont typeface="Wingdings" charset="2"/>
              <a:buChar char=""/>
            </a:pPr>
            <a:r>
              <a:rPr b="0" lang="en-US" sz="1200" spc="-1" strike="noStrike">
                <a:solidFill>
                  <a:srgbClr val="000000"/>
                </a:solidFill>
                <a:latin typeface="Arial"/>
                <a:ea typeface="DejaVu Sans"/>
              </a:rPr>
              <a:t>Normalisation Comparison between simulated and actual binary show a similar behaviour which exhibits an almost smooth convex curve for PBFT,IBFT signifying scalability drop. It is a rugged concave for QBFT,Clique.</a:t>
            </a:r>
            <a:endParaRPr b="0" lang="en-US" sz="1200" spc="-1" strike="noStrike">
              <a:latin typeface="Arial"/>
            </a:endParaRPr>
          </a:p>
          <a:p>
            <a:pPr marL="216000" indent="-210960">
              <a:lnSpc>
                <a:spcPct val="100000"/>
              </a:lnSpc>
              <a:buClr>
                <a:srgbClr val="000000"/>
              </a:buClr>
              <a:buSzPct val="45000"/>
              <a:buFont typeface="Wingdings" charset="2"/>
              <a:buChar char=""/>
            </a:pPr>
            <a:r>
              <a:rPr b="0" lang="en-US" sz="1200" spc="-1" strike="noStrike">
                <a:solidFill>
                  <a:srgbClr val="000000"/>
                </a:solidFill>
                <a:latin typeface="Arial"/>
                <a:ea typeface="DejaVu Sans"/>
              </a:rPr>
              <a:t>Normalisation shows Z shape for Utilitarian, Utilitarian Implicit, it can be inverted V for more optimised quorum membership but can affect the  fault tolerance, liveness and safety property.</a:t>
            </a:r>
            <a:endParaRPr b="0" lang="en-US" sz="1200" spc="-1" strike="noStrike">
              <a:latin typeface="Arial"/>
            </a:endParaRPr>
          </a:p>
        </p:txBody>
      </p:sp>
      <p:pic>
        <p:nvPicPr>
          <p:cNvPr id="509" name="" descr=""/>
          <p:cNvPicPr/>
          <p:nvPr/>
        </p:nvPicPr>
        <p:blipFill>
          <a:blip r:embed="rId1"/>
          <a:stretch/>
        </p:blipFill>
        <p:spPr>
          <a:xfrm>
            <a:off x="4937760" y="731520"/>
            <a:ext cx="4062240" cy="3102120"/>
          </a:xfrm>
          <a:prstGeom prst="rect">
            <a:avLst/>
          </a:prstGeom>
          <a:ln>
            <a:noFill/>
          </a:ln>
        </p:spPr>
      </p:pic>
      <p:pic>
        <p:nvPicPr>
          <p:cNvPr id="510" name="" descr=""/>
          <p:cNvPicPr/>
          <p:nvPr/>
        </p:nvPicPr>
        <p:blipFill>
          <a:blip r:embed="rId2"/>
          <a:stretch/>
        </p:blipFill>
        <p:spPr>
          <a:xfrm>
            <a:off x="274320" y="365760"/>
            <a:ext cx="3837960" cy="3837960"/>
          </a:xfrm>
          <a:prstGeom prst="rect">
            <a:avLst/>
          </a:prstGeom>
          <a:ln>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 name="CustomShape 1"/>
          <p:cNvSpPr/>
          <p:nvPr/>
        </p:nvSpPr>
        <p:spPr>
          <a:xfrm>
            <a:off x="1620000" y="216000"/>
            <a:ext cx="5964480" cy="419040"/>
          </a:xfrm>
          <a:prstGeom prst="rect">
            <a:avLst/>
          </a:prstGeom>
          <a:noFill/>
          <a:ln>
            <a:noFill/>
          </a:ln>
        </p:spPr>
        <p:style>
          <a:lnRef idx="0"/>
          <a:fillRef idx="0"/>
          <a:effectRef idx="0"/>
          <a:fontRef idx="minor"/>
        </p:style>
        <p:txBody>
          <a:bodyPr lIns="0" rIns="0" tIns="0" bIns="0" anchor="ctr">
            <a:noAutofit/>
          </a:bodyPr>
          <a:p>
            <a:pPr marL="432000" indent="-318600">
              <a:lnSpc>
                <a:spcPct val="100000"/>
              </a:lnSpc>
              <a:spcAft>
                <a:spcPts val="1060"/>
              </a:spcAft>
              <a:buClr>
                <a:srgbClr val="0066ff"/>
              </a:buClr>
              <a:buSzPct val="40000"/>
              <a:buFont typeface="Wingdings" charset="2"/>
              <a:buChar char=""/>
            </a:pPr>
            <a:r>
              <a:rPr b="1" lang="en-US" sz="1500" spc="-1" strike="noStrike">
                <a:solidFill>
                  <a:srgbClr val="050505"/>
                </a:solidFill>
                <a:latin typeface="Arial"/>
                <a:ea typeface="DejaVu Sans"/>
              </a:rPr>
              <a:t>Overall Comparison: Scalability Gradient</a:t>
            </a:r>
            <a:endParaRPr b="0" lang="en-US" sz="1500" spc="-1" strike="noStrike">
              <a:latin typeface="Arial"/>
            </a:endParaRPr>
          </a:p>
        </p:txBody>
      </p:sp>
      <p:sp>
        <p:nvSpPr>
          <p:cNvPr id="512" name="CustomShape 2"/>
          <p:cNvSpPr/>
          <p:nvPr/>
        </p:nvSpPr>
        <p:spPr>
          <a:xfrm>
            <a:off x="8163000" y="731520"/>
            <a:ext cx="1915200" cy="3668760"/>
          </a:xfrm>
          <a:prstGeom prst="rect">
            <a:avLst/>
          </a:prstGeom>
          <a:noFill/>
          <a:ln>
            <a:noFill/>
          </a:ln>
        </p:spPr>
        <p:style>
          <a:lnRef idx="0"/>
          <a:fillRef idx="0"/>
          <a:effectRef idx="0"/>
          <a:fontRef idx="minor"/>
        </p:style>
        <p:txBody>
          <a:bodyPr lIns="90000" rIns="90000" tIns="45000" bIns="45000">
            <a:noAutofit/>
          </a:bodyPr>
          <a:p>
            <a:pPr marL="216000" indent="-210960">
              <a:lnSpc>
                <a:spcPct val="100000"/>
              </a:lnSpc>
              <a:buClr>
                <a:srgbClr val="000000"/>
              </a:buClr>
              <a:buSzPct val="45000"/>
              <a:buFont typeface="Wingdings" charset="2"/>
              <a:buChar char=""/>
            </a:pPr>
            <a:r>
              <a:rPr b="0" lang="en-US" sz="1100" spc="-1" strike="noStrike">
                <a:solidFill>
                  <a:srgbClr val="000000"/>
                </a:solidFill>
                <a:latin typeface="Arial"/>
                <a:ea typeface="DejaVu Sans"/>
              </a:rPr>
              <a:t>In looking from a scalability perspective, PBFT shows wide gradience due to its multiplying communication complexity with all the nodes combined with multiple phases of consensus.</a:t>
            </a:r>
            <a:endParaRPr b="0" lang="en-US" sz="1100" spc="-1" strike="noStrike">
              <a:latin typeface="Arial"/>
            </a:endParaRPr>
          </a:p>
          <a:p>
            <a:pPr marL="216000" indent="-210960">
              <a:lnSpc>
                <a:spcPct val="100000"/>
              </a:lnSpc>
              <a:buClr>
                <a:srgbClr val="000000"/>
              </a:buClr>
              <a:buSzPct val="45000"/>
              <a:buFont typeface="Wingdings" charset="2"/>
              <a:buChar char=""/>
            </a:pPr>
            <a:r>
              <a:rPr b="0" lang="en-US" sz="1100" spc="-1" strike="noStrike">
                <a:solidFill>
                  <a:srgbClr val="000000"/>
                </a:solidFill>
                <a:latin typeface="Arial"/>
                <a:ea typeface="DejaVu Sans"/>
              </a:rPr>
              <a:t>Clique gradience is quite smooth as its more of a proposal and acceptance without acknowledgement by its participants which is the root cause of forks.</a:t>
            </a:r>
            <a:endParaRPr b="0" lang="en-US" sz="1100" spc="-1" strike="noStrike">
              <a:latin typeface="Arial"/>
            </a:endParaRPr>
          </a:p>
          <a:p>
            <a:pPr marL="216000" indent="-210960">
              <a:lnSpc>
                <a:spcPct val="100000"/>
              </a:lnSpc>
              <a:buClr>
                <a:srgbClr val="000000"/>
              </a:buClr>
              <a:buSzPct val="45000"/>
              <a:buFont typeface="Wingdings" charset="2"/>
              <a:buChar char=""/>
            </a:pPr>
            <a:r>
              <a:rPr b="0" lang="en-US" sz="1100" spc="-1" strike="noStrike">
                <a:solidFill>
                  <a:srgbClr val="000000"/>
                </a:solidFill>
                <a:latin typeface="Arial"/>
                <a:ea typeface="DejaVu Sans"/>
              </a:rPr>
              <a:t>IBFT as is more gradual  with lesser phases compared to PBFT and increasing a bit with more nodes.</a:t>
            </a:r>
            <a:endParaRPr b="0" lang="en-US" sz="1100" spc="-1" strike="noStrike">
              <a:latin typeface="Arial"/>
            </a:endParaRPr>
          </a:p>
          <a:p>
            <a:pPr marL="216000" indent="-210960">
              <a:lnSpc>
                <a:spcPct val="100000"/>
              </a:lnSpc>
              <a:buClr>
                <a:srgbClr val="000000"/>
              </a:buClr>
              <a:buSzPct val="45000"/>
              <a:buFont typeface="Wingdings" charset="2"/>
              <a:buChar char=""/>
            </a:pPr>
            <a:r>
              <a:rPr b="0" lang="en-US" sz="1100" spc="-1" strike="noStrike">
                <a:solidFill>
                  <a:srgbClr val="000000"/>
                </a:solidFill>
                <a:latin typeface="Arial"/>
                <a:ea typeface="DejaVu Sans"/>
              </a:rPr>
              <a:t>QBFT is very minimal in initial threshold upto 15 nodes and then a steep rise in scalability drop is obtained as risen by the  phases and message complexity</a:t>
            </a:r>
            <a:endParaRPr b="0" lang="en-US" sz="1100" spc="-1" strike="noStrike">
              <a:latin typeface="Arial"/>
            </a:endParaRPr>
          </a:p>
        </p:txBody>
      </p:sp>
      <p:pic>
        <p:nvPicPr>
          <p:cNvPr id="513" name="" descr=""/>
          <p:cNvPicPr/>
          <p:nvPr/>
        </p:nvPicPr>
        <p:blipFill>
          <a:blip r:embed="rId1"/>
          <a:stretch/>
        </p:blipFill>
        <p:spPr>
          <a:xfrm>
            <a:off x="182880" y="670680"/>
            <a:ext cx="3929400" cy="3929400"/>
          </a:xfrm>
          <a:prstGeom prst="rect">
            <a:avLst/>
          </a:prstGeom>
          <a:ln>
            <a:noFill/>
          </a:ln>
        </p:spPr>
      </p:pic>
      <p:pic>
        <p:nvPicPr>
          <p:cNvPr id="514" name="" descr=""/>
          <p:cNvPicPr/>
          <p:nvPr/>
        </p:nvPicPr>
        <p:blipFill>
          <a:blip r:embed="rId2"/>
          <a:stretch/>
        </p:blipFill>
        <p:spPr>
          <a:xfrm>
            <a:off x="4236840" y="670680"/>
            <a:ext cx="3898800" cy="3898800"/>
          </a:xfrm>
          <a:prstGeom prst="rect">
            <a:avLst/>
          </a:prstGeom>
          <a:ln>
            <a:noFill/>
          </a:ln>
        </p:spPr>
      </p:pic>
      <p:sp>
        <p:nvSpPr>
          <p:cNvPr id="515" name="CustomShape 3"/>
          <p:cNvSpPr/>
          <p:nvPr/>
        </p:nvSpPr>
        <p:spPr>
          <a:xfrm>
            <a:off x="640080" y="4846320"/>
            <a:ext cx="7495560" cy="729000"/>
          </a:xfrm>
          <a:prstGeom prst="rect">
            <a:avLst/>
          </a:prstGeom>
          <a:noFill/>
          <a:ln>
            <a:noFill/>
          </a:ln>
        </p:spPr>
        <p:style>
          <a:lnRef idx="0"/>
          <a:fillRef idx="0"/>
          <a:effectRef idx="0"/>
          <a:fontRef idx="minor"/>
        </p:style>
        <p:txBody>
          <a:bodyPr lIns="90000" rIns="90000" tIns="45000" bIns="45000">
            <a:noAutofit/>
          </a:bodyPr>
          <a:p>
            <a:pPr marL="216000" indent="-213480">
              <a:lnSpc>
                <a:spcPct val="100000"/>
              </a:lnSpc>
              <a:buClr>
                <a:srgbClr val="000000"/>
              </a:buClr>
              <a:buSzPct val="45000"/>
              <a:buFont typeface="Wingdings" charset="2"/>
              <a:buChar char=""/>
            </a:pPr>
            <a:r>
              <a:rPr b="0" lang="en-US" sz="1100" spc="-1" strike="noStrike">
                <a:solidFill>
                  <a:srgbClr val="000000"/>
                </a:solidFill>
                <a:latin typeface="Arial"/>
                <a:ea typeface="DejaVu Sans"/>
              </a:rPr>
              <a:t>In Utilitarian it is more comparable with QBFT when after 15 nodes we notice a drop but it is less than the former. Its combination of Intra-Quorum and Inter-Quorum reduces the message communication complexity. </a:t>
            </a:r>
            <a:endParaRPr b="0" lang="en-US" sz="1100" spc="-1" strike="noStrike">
              <a:latin typeface="Arial"/>
            </a:endParaRPr>
          </a:p>
          <a:p>
            <a:pPr marL="216000" indent="-213480">
              <a:lnSpc>
                <a:spcPct val="100000"/>
              </a:lnSpc>
              <a:buClr>
                <a:srgbClr val="000000"/>
              </a:buClr>
              <a:buSzPct val="45000"/>
              <a:buFont typeface="Wingdings" charset="2"/>
              <a:buChar char=""/>
            </a:pPr>
            <a:r>
              <a:rPr b="0" lang="en-US" sz="1100" spc="-1" strike="noStrike">
                <a:solidFill>
                  <a:srgbClr val="000000"/>
                </a:solidFill>
                <a:latin typeface="Arial"/>
                <a:ea typeface="DejaVu Sans"/>
              </a:rPr>
              <a:t>Also the presence of utilitarian score helps in optimisation and reorganisation of the network drooping malicious nodes. It regains the nodes on its restoration or recovery to good behaviour ensuring fairness of opportunity.</a:t>
            </a:r>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6" name="CustomShape 1"/>
          <p:cNvSpPr/>
          <p:nvPr/>
        </p:nvSpPr>
        <p:spPr>
          <a:xfrm>
            <a:off x="1620000" y="216000"/>
            <a:ext cx="5964480" cy="419040"/>
          </a:xfrm>
          <a:prstGeom prst="rect">
            <a:avLst/>
          </a:prstGeom>
          <a:noFill/>
          <a:ln>
            <a:noFill/>
          </a:ln>
        </p:spPr>
        <p:style>
          <a:lnRef idx="0"/>
          <a:fillRef idx="0"/>
          <a:effectRef idx="0"/>
          <a:fontRef idx="minor"/>
        </p:style>
        <p:txBody>
          <a:bodyPr lIns="0" rIns="0" tIns="0" bIns="0" anchor="ctr">
            <a:noAutofit/>
          </a:bodyPr>
          <a:p>
            <a:pPr marL="432000" indent="-318600">
              <a:lnSpc>
                <a:spcPct val="100000"/>
              </a:lnSpc>
              <a:spcAft>
                <a:spcPts val="1060"/>
              </a:spcAft>
              <a:buClr>
                <a:srgbClr val="0066ff"/>
              </a:buClr>
              <a:buSzPct val="40000"/>
              <a:buFont typeface="Wingdings" charset="2"/>
              <a:buChar char=""/>
            </a:pPr>
            <a:r>
              <a:rPr b="1" lang="en-US" sz="1500" spc="-1" strike="noStrike">
                <a:solidFill>
                  <a:srgbClr val="050505"/>
                </a:solidFill>
                <a:latin typeface="Arial"/>
                <a:ea typeface="DejaVu Sans"/>
              </a:rPr>
              <a:t>Overall Comparison: Fault Gradient</a:t>
            </a:r>
            <a:endParaRPr b="0" lang="en-US" sz="1500" spc="-1" strike="noStrike">
              <a:latin typeface="Arial"/>
            </a:endParaRPr>
          </a:p>
        </p:txBody>
      </p:sp>
      <p:sp>
        <p:nvSpPr>
          <p:cNvPr id="517" name="CustomShape 2"/>
          <p:cNvSpPr/>
          <p:nvPr/>
        </p:nvSpPr>
        <p:spPr>
          <a:xfrm>
            <a:off x="8140680" y="822960"/>
            <a:ext cx="1823760" cy="3668760"/>
          </a:xfrm>
          <a:prstGeom prst="rect">
            <a:avLst/>
          </a:prstGeom>
          <a:noFill/>
          <a:ln>
            <a:noFill/>
          </a:ln>
        </p:spPr>
        <p:style>
          <a:lnRef idx="0"/>
          <a:fillRef idx="0"/>
          <a:effectRef idx="0"/>
          <a:fontRef idx="minor"/>
        </p:style>
        <p:txBody>
          <a:bodyPr lIns="90000" rIns="90000" tIns="45000" bIns="45000">
            <a:noAutofit/>
          </a:bodyPr>
          <a:p>
            <a:pPr marL="216000" indent="-210960">
              <a:lnSpc>
                <a:spcPct val="100000"/>
              </a:lnSpc>
              <a:buClr>
                <a:srgbClr val="000000"/>
              </a:buClr>
              <a:buSzPct val="45000"/>
              <a:buFont typeface="Wingdings" charset="2"/>
              <a:buChar char=""/>
            </a:pPr>
            <a:r>
              <a:rPr b="0" lang="en-US" sz="1100" spc="-1" strike="noStrike">
                <a:solidFill>
                  <a:srgbClr val="000000"/>
                </a:solidFill>
                <a:latin typeface="Arial"/>
                <a:ea typeface="DejaVu Sans"/>
              </a:rPr>
              <a:t>Fault Throughout presents a more drastic drop as the nodes are more of not in recovery but intend to bring the transaction rate.</a:t>
            </a:r>
            <a:endParaRPr b="0" lang="en-US" sz="1100" spc="-1" strike="noStrike">
              <a:latin typeface="Arial"/>
            </a:endParaRPr>
          </a:p>
          <a:p>
            <a:pPr marL="216000" indent="-210960">
              <a:lnSpc>
                <a:spcPct val="100000"/>
              </a:lnSpc>
              <a:buClr>
                <a:srgbClr val="000000"/>
              </a:buClr>
              <a:buSzPct val="45000"/>
              <a:buFont typeface="Wingdings" charset="2"/>
              <a:buChar char=""/>
            </a:pPr>
            <a:r>
              <a:rPr b="0" lang="en-US" sz="1100" spc="-1" strike="noStrike">
                <a:solidFill>
                  <a:srgbClr val="000000"/>
                </a:solidFill>
                <a:latin typeface="Arial"/>
                <a:ea typeface="DejaVu Sans"/>
              </a:rPr>
              <a:t>Since in this case both common to MFB and MFB, suspending the members upto 3 reduces fault tolerance  which reduces the transaction rate.</a:t>
            </a:r>
            <a:endParaRPr b="0" lang="en-US" sz="1100" spc="-1" strike="noStrike">
              <a:latin typeface="Arial"/>
            </a:endParaRPr>
          </a:p>
          <a:p>
            <a:pPr marL="216000" indent="-210960">
              <a:lnSpc>
                <a:spcPct val="100000"/>
              </a:lnSpc>
              <a:buClr>
                <a:srgbClr val="000000"/>
              </a:buClr>
              <a:buSzPct val="45000"/>
              <a:buFont typeface="Wingdings" charset="2"/>
              <a:buChar char=""/>
            </a:pPr>
            <a:r>
              <a:rPr b="0" lang="en-US" sz="1100" spc="-1" strike="noStrike">
                <a:solidFill>
                  <a:srgbClr val="000000"/>
                </a:solidFill>
                <a:latin typeface="Arial"/>
                <a:ea typeface="DejaVu Sans"/>
              </a:rPr>
              <a:t>In other case of intermittent malicious behavior the scalability drop is not quite high, it has a recovery path.</a:t>
            </a:r>
            <a:endParaRPr b="0" lang="en-US" sz="1100" spc="-1" strike="noStrike">
              <a:latin typeface="Arial"/>
            </a:endParaRPr>
          </a:p>
          <a:p>
            <a:pPr>
              <a:lnSpc>
                <a:spcPct val="100000"/>
              </a:lnSpc>
            </a:pPr>
            <a:endParaRPr b="0" lang="en-US" sz="1100" spc="-1" strike="noStrike">
              <a:latin typeface="Arial"/>
            </a:endParaRPr>
          </a:p>
        </p:txBody>
      </p:sp>
      <p:pic>
        <p:nvPicPr>
          <p:cNvPr id="518" name="" descr=""/>
          <p:cNvPicPr/>
          <p:nvPr/>
        </p:nvPicPr>
        <p:blipFill>
          <a:blip r:embed="rId1"/>
          <a:stretch/>
        </p:blipFill>
        <p:spPr>
          <a:xfrm>
            <a:off x="283320" y="731520"/>
            <a:ext cx="3646080" cy="3646080"/>
          </a:xfrm>
          <a:prstGeom prst="rect">
            <a:avLst/>
          </a:prstGeom>
          <a:ln>
            <a:noFill/>
          </a:ln>
        </p:spPr>
      </p:pic>
      <p:pic>
        <p:nvPicPr>
          <p:cNvPr id="519" name="" descr=""/>
          <p:cNvPicPr/>
          <p:nvPr/>
        </p:nvPicPr>
        <p:blipFill>
          <a:blip r:embed="rId2"/>
          <a:stretch/>
        </p:blipFill>
        <p:spPr>
          <a:xfrm>
            <a:off x="4114800" y="700920"/>
            <a:ext cx="3655080" cy="3655080"/>
          </a:xfrm>
          <a:prstGeom prst="rect">
            <a:avLst/>
          </a:prstGeom>
          <a:ln>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0" name="CustomShape 1"/>
          <p:cNvSpPr/>
          <p:nvPr/>
        </p:nvSpPr>
        <p:spPr>
          <a:xfrm>
            <a:off x="1620000" y="216000"/>
            <a:ext cx="5964480" cy="419040"/>
          </a:xfrm>
          <a:prstGeom prst="rect">
            <a:avLst/>
          </a:prstGeom>
          <a:noFill/>
          <a:ln>
            <a:noFill/>
          </a:ln>
        </p:spPr>
        <p:style>
          <a:lnRef idx="0"/>
          <a:fillRef idx="0"/>
          <a:effectRef idx="0"/>
          <a:fontRef idx="minor"/>
        </p:style>
        <p:txBody>
          <a:bodyPr lIns="0" rIns="0" tIns="0" bIns="0" anchor="ctr">
            <a:noAutofit/>
          </a:bodyPr>
          <a:p>
            <a:pPr marL="432000" indent="-318600">
              <a:lnSpc>
                <a:spcPct val="100000"/>
              </a:lnSpc>
              <a:spcAft>
                <a:spcPts val="1060"/>
              </a:spcAft>
              <a:buClr>
                <a:srgbClr val="0066ff"/>
              </a:buClr>
              <a:buSzPct val="40000"/>
              <a:buFont typeface="Wingdings" charset="2"/>
              <a:buChar char=""/>
            </a:pPr>
            <a:r>
              <a:rPr b="1" lang="en-US" sz="2400" spc="-1" strike="noStrike">
                <a:solidFill>
                  <a:srgbClr val="050505"/>
                </a:solidFill>
                <a:latin typeface="Arial"/>
                <a:ea typeface="DejaVu Sans"/>
              </a:rPr>
              <a:t>Conclusion</a:t>
            </a:r>
            <a:endParaRPr b="0" lang="en-US" sz="2400" spc="-1" strike="noStrike">
              <a:latin typeface="Arial"/>
            </a:endParaRPr>
          </a:p>
        </p:txBody>
      </p:sp>
      <p:sp>
        <p:nvSpPr>
          <p:cNvPr id="521" name="CustomShape 2"/>
          <p:cNvSpPr/>
          <p:nvPr/>
        </p:nvSpPr>
        <p:spPr>
          <a:xfrm>
            <a:off x="2103120" y="914400"/>
            <a:ext cx="7587000" cy="1917720"/>
          </a:xfrm>
          <a:prstGeom prst="rect">
            <a:avLst/>
          </a:prstGeom>
          <a:noFill/>
          <a:ln>
            <a:noFill/>
          </a:ln>
        </p:spPr>
        <p:style>
          <a:lnRef idx="0"/>
          <a:fillRef idx="0"/>
          <a:effectRef idx="0"/>
          <a:fontRef idx="minor"/>
        </p:style>
        <p:txBody>
          <a:bodyPr lIns="90000" rIns="90000" tIns="45000" bIns="45000">
            <a:noAutofit/>
          </a:bodyPr>
          <a:p>
            <a:pPr marL="216000" indent="-213480">
              <a:lnSpc>
                <a:spcPct val="100000"/>
              </a:lnSpc>
              <a:buClr>
                <a:srgbClr val="000000"/>
              </a:buClr>
              <a:buSzPct val="45000"/>
              <a:buFont typeface="Wingdings" charset="2"/>
              <a:buChar char=""/>
            </a:pPr>
            <a:r>
              <a:rPr b="0" lang="en-US" sz="1400" spc="-1" strike="noStrike">
                <a:solidFill>
                  <a:srgbClr val="000000"/>
                </a:solidFill>
                <a:latin typeface="Arial"/>
                <a:ea typeface="DejaVu Sans"/>
              </a:rPr>
              <a:t>In ideal Quorum to Member ratio the Utilitarian shows a more acceptable scalability conditions with the recovery due to quorum optimisation at the end of each subepoch</a:t>
            </a:r>
            <a:endParaRPr b="0" lang="en-US" sz="1400" spc="-1" strike="noStrike">
              <a:latin typeface="Arial"/>
            </a:endParaRPr>
          </a:p>
          <a:p>
            <a:pPr marL="216000" indent="-213480">
              <a:lnSpc>
                <a:spcPct val="100000"/>
              </a:lnSpc>
              <a:buClr>
                <a:srgbClr val="000000"/>
              </a:buClr>
              <a:buSzPct val="45000"/>
              <a:buFont typeface="Wingdings" charset="2"/>
              <a:buChar char=""/>
            </a:pPr>
            <a:r>
              <a:rPr b="0" lang="en-US" sz="1400" spc="-1" strike="noStrike">
                <a:solidFill>
                  <a:srgbClr val="000000"/>
                </a:solidFill>
                <a:latin typeface="Arial"/>
                <a:ea typeface="DejaVu Sans"/>
              </a:rPr>
              <a:t>In the case of inadvertent faults (not conscient) the network can reorganize and  ensure the performance of the network.</a:t>
            </a:r>
            <a:endParaRPr b="0" lang="en-US" sz="1400" spc="-1" strike="noStrike">
              <a:latin typeface="Arial"/>
            </a:endParaRPr>
          </a:p>
          <a:p>
            <a:pPr marL="216000" indent="-213480">
              <a:lnSpc>
                <a:spcPct val="100000"/>
              </a:lnSpc>
              <a:buClr>
                <a:srgbClr val="000000"/>
              </a:buClr>
              <a:buSzPct val="45000"/>
              <a:buFont typeface="Wingdings" charset="2"/>
              <a:buChar char=""/>
            </a:pPr>
            <a:r>
              <a:rPr b="0" lang="en-US" sz="1400" spc="-1" strike="noStrike">
                <a:solidFill>
                  <a:srgbClr val="000000"/>
                </a:solidFill>
                <a:latin typeface="Arial"/>
                <a:ea typeface="DejaVu Sans"/>
              </a:rPr>
              <a:t>In case of advertent behaviour as discussed earlier the nodes can ensure resilience but ensuing suspension of nodes should be offset by adequate remaining nodes to ensure liveness.</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22" name="" descr=""/>
          <p:cNvPicPr/>
          <p:nvPr/>
        </p:nvPicPr>
        <p:blipFill>
          <a:blip r:embed="rId1"/>
          <a:stretch/>
        </p:blipFill>
        <p:spPr>
          <a:xfrm>
            <a:off x="298080" y="640080"/>
            <a:ext cx="4547160" cy="4394880"/>
          </a:xfrm>
          <a:prstGeom prst="rect">
            <a:avLst/>
          </a:prstGeom>
          <a:ln>
            <a:noFill/>
          </a:ln>
        </p:spPr>
      </p:pic>
      <p:pic>
        <p:nvPicPr>
          <p:cNvPr id="523" name="" descr=""/>
          <p:cNvPicPr/>
          <p:nvPr/>
        </p:nvPicPr>
        <p:blipFill>
          <a:blip r:embed="rId2"/>
          <a:stretch/>
        </p:blipFill>
        <p:spPr>
          <a:xfrm>
            <a:off x="4663440" y="731520"/>
            <a:ext cx="4884120" cy="1827720"/>
          </a:xfrm>
          <a:prstGeom prst="rect">
            <a:avLst/>
          </a:prstGeom>
          <a:ln>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4" name="CustomShape 1"/>
          <p:cNvSpPr/>
          <p:nvPr/>
        </p:nvSpPr>
        <p:spPr>
          <a:xfrm>
            <a:off x="731520" y="479880"/>
            <a:ext cx="8594280" cy="8524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350" spc="-1" strike="noStrike">
                <a:solidFill>
                  <a:srgbClr val="000000"/>
                </a:solidFill>
                <a:latin typeface="Arial"/>
                <a:ea typeface="DejaVu Sans"/>
              </a:rPr>
              <a:t>Voting on Chains and not blocks</a:t>
            </a:r>
            <a:endParaRPr b="0" lang="en-US" sz="1350" spc="-1" strike="noStrike">
              <a:latin typeface="Arial"/>
            </a:endParaRPr>
          </a:p>
          <a:p>
            <a:pPr>
              <a:lnSpc>
                <a:spcPct val="100000"/>
              </a:lnSpc>
            </a:pPr>
            <a:r>
              <a:rPr b="0" lang="en-US" sz="1350" spc="-1" strike="noStrike">
                <a:solidFill>
                  <a:srgbClr val="000000"/>
                </a:solidFill>
                <a:latin typeface="Arial"/>
                <a:ea typeface="DejaVu Sans"/>
              </a:rPr>
              <a:t>Drawbacks: </a:t>
            </a:r>
            <a:r>
              <a:rPr b="0" lang="en-US" sz="1350" spc="-1" strike="noStrike" u="sng">
                <a:solidFill>
                  <a:srgbClr val="0000ff"/>
                </a:solidFill>
                <a:uFillTx/>
                <a:latin typeface="Arial"/>
                <a:ea typeface="DejaVu Sans"/>
                <a:hlinkClick r:id="rId1"/>
              </a:rPr>
              <a:t>https://www.youtube.com/watch?v=ZmIa_4hPRZ8</a:t>
            </a:r>
            <a:endParaRPr b="0" lang="en-US" sz="1350" spc="-1" strike="noStrike">
              <a:latin typeface="Arial"/>
            </a:endParaRPr>
          </a:p>
          <a:p>
            <a:pPr>
              <a:lnSpc>
                <a:spcPct val="100000"/>
              </a:lnSpc>
            </a:pPr>
            <a:endParaRPr b="0" lang="en-US" sz="1350" spc="-1" strike="noStrike">
              <a:latin typeface="Arial"/>
            </a:endParaRPr>
          </a:p>
          <a:p>
            <a:pPr>
              <a:lnSpc>
                <a:spcPct val="100000"/>
              </a:lnSpc>
            </a:pPr>
            <a:r>
              <a:rPr b="0" lang="en-US" sz="1350" spc="-1" strike="noStrike">
                <a:solidFill>
                  <a:srgbClr val="0000ff"/>
                </a:solidFill>
                <a:latin typeface="Arial"/>
                <a:ea typeface="DejaVu Sans"/>
              </a:rPr>
              <a:t>BEEFY</a:t>
            </a:r>
            <a:endParaRPr b="0" lang="en-US" sz="1350" spc="-1" strike="noStrike">
              <a:latin typeface="Arial"/>
            </a:endParaRPr>
          </a:p>
        </p:txBody>
      </p:sp>
      <p:pic>
        <p:nvPicPr>
          <p:cNvPr id="525" name="" descr=""/>
          <p:cNvPicPr/>
          <p:nvPr/>
        </p:nvPicPr>
        <p:blipFill>
          <a:blip r:embed="rId2"/>
          <a:stretch/>
        </p:blipFill>
        <p:spPr>
          <a:xfrm>
            <a:off x="861480" y="1353240"/>
            <a:ext cx="7275600" cy="1320480"/>
          </a:xfrm>
          <a:prstGeom prst="rect">
            <a:avLst/>
          </a:prstGeom>
          <a:ln>
            <a:noFill/>
          </a:ln>
        </p:spPr>
      </p:pic>
      <p:pic>
        <p:nvPicPr>
          <p:cNvPr id="526" name="" descr=""/>
          <p:cNvPicPr/>
          <p:nvPr/>
        </p:nvPicPr>
        <p:blipFill>
          <a:blip r:embed="rId3"/>
          <a:stretch/>
        </p:blipFill>
        <p:spPr>
          <a:xfrm>
            <a:off x="832680" y="2769480"/>
            <a:ext cx="7304400" cy="2099520"/>
          </a:xfrm>
          <a:prstGeom prst="rect">
            <a:avLst/>
          </a:prstGeom>
          <a:ln>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 name="CustomShape 1"/>
          <p:cNvSpPr/>
          <p:nvPr/>
        </p:nvSpPr>
        <p:spPr>
          <a:xfrm>
            <a:off x="1620000" y="216000"/>
            <a:ext cx="5964480" cy="419040"/>
          </a:xfrm>
          <a:prstGeom prst="rect">
            <a:avLst/>
          </a:prstGeom>
          <a:noFill/>
          <a:ln>
            <a:noFill/>
          </a:ln>
        </p:spPr>
        <p:style>
          <a:lnRef idx="0"/>
          <a:fillRef idx="0"/>
          <a:effectRef idx="0"/>
          <a:fontRef idx="minor"/>
        </p:style>
        <p:txBody>
          <a:bodyPr lIns="0" rIns="0" tIns="0" bIns="0" anchor="ctr">
            <a:noAutofit/>
          </a:bodyPr>
          <a:p>
            <a:pPr marL="432000" indent="-318600">
              <a:lnSpc>
                <a:spcPct val="100000"/>
              </a:lnSpc>
              <a:spcAft>
                <a:spcPts val="1060"/>
              </a:spcAft>
              <a:buClr>
                <a:srgbClr val="0066ff"/>
              </a:buClr>
              <a:buSzPct val="40000"/>
              <a:buFont typeface="Wingdings" charset="2"/>
              <a:buChar char=""/>
            </a:pPr>
            <a:r>
              <a:rPr b="1" lang="en-US" sz="2400" spc="-1" strike="noStrike">
                <a:solidFill>
                  <a:srgbClr val="050505"/>
                </a:solidFill>
                <a:latin typeface="Arial"/>
                <a:ea typeface="DejaVu Sans"/>
              </a:rPr>
              <a:t>Pointers</a:t>
            </a:r>
            <a:endParaRPr b="0" lang="en-US" sz="2400" spc="-1" strike="noStrike">
              <a:latin typeface="Arial"/>
            </a:endParaRPr>
          </a:p>
        </p:txBody>
      </p:sp>
      <p:sp>
        <p:nvSpPr>
          <p:cNvPr id="528" name="CustomShape 2"/>
          <p:cNvSpPr/>
          <p:nvPr/>
        </p:nvSpPr>
        <p:spPr>
          <a:xfrm>
            <a:off x="1371600" y="822960"/>
            <a:ext cx="7493040" cy="3668760"/>
          </a:xfrm>
          <a:prstGeom prst="rect">
            <a:avLst/>
          </a:prstGeom>
          <a:noFill/>
          <a:ln>
            <a:noFill/>
          </a:ln>
        </p:spPr>
        <p:style>
          <a:lnRef idx="0"/>
          <a:fillRef idx="0"/>
          <a:effectRef idx="0"/>
          <a:fontRef idx="minor"/>
        </p:style>
        <p:txBody>
          <a:bodyPr lIns="90000" rIns="90000" tIns="45000" bIns="45000">
            <a:noAutofit/>
          </a:bodyPr>
          <a:p>
            <a:pPr marL="216000" indent="-210960">
              <a:lnSpc>
                <a:spcPct val="100000"/>
              </a:lnSpc>
              <a:buClr>
                <a:srgbClr val="000000"/>
              </a:buClr>
              <a:buSzPct val="45000"/>
              <a:buFont typeface="Wingdings" charset="2"/>
              <a:buChar char=""/>
            </a:pPr>
            <a:r>
              <a:rPr b="0" lang="en-US" sz="1800" spc="-1" strike="noStrike">
                <a:solidFill>
                  <a:srgbClr val="000000"/>
                </a:solidFill>
                <a:latin typeface="Arial"/>
                <a:ea typeface="DejaVu Sans"/>
              </a:rPr>
              <a:t>Transaction Ordering</a:t>
            </a:r>
            <a:endParaRPr b="0" lang="en-US" sz="1800" spc="-1" strike="noStrike">
              <a:latin typeface="Arial"/>
            </a:endParaRPr>
          </a:p>
          <a:p>
            <a:pPr marL="216000" indent="-210960">
              <a:lnSpc>
                <a:spcPct val="100000"/>
              </a:lnSpc>
              <a:buClr>
                <a:srgbClr val="000000"/>
              </a:buClr>
              <a:buSzPct val="45000"/>
              <a:buFont typeface="Wingdings" charset="2"/>
              <a:buChar char=""/>
            </a:pPr>
            <a:r>
              <a:rPr b="0" lang="en-US" sz="1800" spc="-1" strike="noStrike">
                <a:solidFill>
                  <a:srgbClr val="000000"/>
                </a:solidFill>
                <a:latin typeface="Arial"/>
                <a:ea typeface="DejaVu Sans"/>
              </a:rPr>
              <a:t>Election Manipulation</a:t>
            </a:r>
            <a:endParaRPr b="0" lang="en-US" sz="1800" spc="-1" strike="noStrike">
              <a:latin typeface="Arial"/>
            </a:endParaRPr>
          </a:p>
          <a:p>
            <a:pPr marL="216000" indent="-210960">
              <a:lnSpc>
                <a:spcPct val="100000"/>
              </a:lnSpc>
              <a:buClr>
                <a:srgbClr val="000000"/>
              </a:buClr>
              <a:buSzPct val="45000"/>
              <a:buFont typeface="Wingdings" charset="2"/>
              <a:buChar char=""/>
            </a:pPr>
            <a:r>
              <a:rPr b="0" lang="en-US" sz="1800" spc="-1" strike="noStrike">
                <a:solidFill>
                  <a:srgbClr val="000000"/>
                </a:solidFill>
                <a:latin typeface="Arial"/>
                <a:ea typeface="DejaVu Sans"/>
              </a:rPr>
              <a:t>Fork Discussion</a:t>
            </a:r>
            <a:endParaRPr b="0" lang="en-US" sz="1800" spc="-1" strike="noStrike">
              <a:latin typeface="Arial"/>
            </a:endParaRPr>
          </a:p>
          <a:p>
            <a:pPr marL="216000" indent="-210960">
              <a:lnSpc>
                <a:spcPct val="100000"/>
              </a:lnSpc>
              <a:buClr>
                <a:srgbClr val="000000"/>
              </a:buClr>
              <a:buSzPct val="45000"/>
              <a:buFont typeface="Wingdings" charset="2"/>
              <a:buChar char=""/>
            </a:pPr>
            <a:r>
              <a:rPr b="0" lang="en-US" sz="1800" spc="-1" strike="noStrike">
                <a:solidFill>
                  <a:srgbClr val="000000"/>
                </a:solidFill>
                <a:latin typeface="Arial"/>
                <a:ea typeface="DejaVu Sans"/>
              </a:rPr>
              <a:t>Attack Scenario &amp; Profit Strategy</a:t>
            </a:r>
            <a:endParaRPr b="0" lang="en-US" sz="1800" spc="-1" strike="noStrike">
              <a:latin typeface="Arial"/>
            </a:endParaRPr>
          </a:p>
          <a:p>
            <a:pPr marL="216000" indent="-210960">
              <a:lnSpc>
                <a:spcPct val="100000"/>
              </a:lnSpc>
              <a:buClr>
                <a:srgbClr val="000000"/>
              </a:buClr>
              <a:buSzPct val="45000"/>
              <a:buFont typeface="Wingdings" charset="2"/>
              <a:buChar char=""/>
            </a:pPr>
            <a:r>
              <a:rPr b="0" lang="en-US" sz="1800" spc="-1" strike="noStrike">
                <a:solidFill>
                  <a:srgbClr val="000000"/>
                </a:solidFill>
                <a:latin typeface="Arial"/>
                <a:ea typeface="DejaVu Sans"/>
              </a:rPr>
              <a:t>Scenario: ?? Resiliency, Optimization,Evolution Behaviour ( Initial: Malicious and Later: Recover)</a:t>
            </a:r>
            <a:endParaRPr b="0" lang="en-US" sz="1800" spc="-1" strike="noStrike">
              <a:latin typeface="Arial"/>
            </a:endParaRPr>
          </a:p>
          <a:p>
            <a:pPr marL="216000" indent="-210960">
              <a:lnSpc>
                <a:spcPct val="100000"/>
              </a:lnSpc>
              <a:buClr>
                <a:srgbClr val="000000"/>
              </a:buClr>
              <a:buSzPct val="45000"/>
              <a:buFont typeface="Wingdings" charset="2"/>
              <a:buChar char=""/>
            </a:pPr>
            <a:r>
              <a:rPr b="0" lang="en-US" sz="1800" spc="-1" strike="noStrike">
                <a:solidFill>
                  <a:srgbClr val="000000"/>
                </a:solidFill>
                <a:latin typeface="Arial"/>
                <a:ea typeface="DejaVu Sans"/>
              </a:rPr>
              <a:t>Can we use the score to give a fair chance to propose a block/partial/quorum or that limits the opportunity too much in a consortium? (Fairness vs security perspective vs liveness argument vs Fault Tolerance)</a:t>
            </a:r>
            <a:endParaRPr b="0" lang="en-US" sz="1800" spc="-1" strike="noStrike">
              <a:latin typeface="Arial"/>
            </a:endParaRPr>
          </a:p>
          <a:p>
            <a:pPr marL="216000" indent="-210960">
              <a:lnSpc>
                <a:spcPct val="100000"/>
              </a:lnSpc>
              <a:buClr>
                <a:srgbClr val="000000"/>
              </a:buClr>
              <a:buSzPct val="45000"/>
              <a:buFont typeface="Wingdings" charset="2"/>
              <a:buChar char=""/>
            </a:pPr>
            <a:r>
              <a:rPr b="0" lang="en-US" sz="1800" spc="-1" strike="noStrike">
                <a:solidFill>
                  <a:srgbClr val="000000"/>
                </a:solidFill>
                <a:latin typeface="Arial"/>
                <a:ea typeface="DejaVu Sans"/>
              </a:rPr>
              <a:t>Latency vs Faulty</a:t>
            </a:r>
            <a:endParaRPr b="0" lang="en-US" sz="1800" spc="-1" strike="noStrike">
              <a:latin typeface="Arial"/>
            </a:endParaRPr>
          </a:p>
          <a:p>
            <a:pPr marL="216000" indent="-210960">
              <a:lnSpc>
                <a:spcPct val="100000"/>
              </a:lnSpc>
              <a:buClr>
                <a:srgbClr val="000000"/>
              </a:buClr>
              <a:buSzPct val="45000"/>
              <a:buFont typeface="Wingdings" charset="2"/>
              <a:buChar char=""/>
            </a:pPr>
            <a:r>
              <a:rPr b="0" lang="en-US" sz="1800" spc="-1" strike="noStrike">
                <a:solidFill>
                  <a:srgbClr val="000000"/>
                </a:solidFill>
                <a:latin typeface="Arial"/>
                <a:ea typeface="DejaVu Sans"/>
              </a:rPr>
              <a:t>Phragmen Voting is our case?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CustomShape 1"/>
          <p:cNvSpPr/>
          <p:nvPr/>
        </p:nvSpPr>
        <p:spPr>
          <a:xfrm>
            <a:off x="1620000" y="216000"/>
            <a:ext cx="5964480" cy="419040"/>
          </a:xfrm>
          <a:prstGeom prst="rect">
            <a:avLst/>
          </a:prstGeom>
          <a:noFill/>
          <a:ln>
            <a:noFill/>
          </a:ln>
        </p:spPr>
        <p:style>
          <a:lnRef idx="0"/>
          <a:fillRef idx="0"/>
          <a:effectRef idx="0"/>
          <a:fontRef idx="minor"/>
        </p:style>
        <p:txBody>
          <a:bodyPr lIns="0" rIns="0" tIns="0" bIns="0" anchor="ctr">
            <a:noAutofit/>
          </a:bodyPr>
          <a:p>
            <a:pPr>
              <a:lnSpc>
                <a:spcPct val="100000"/>
              </a:lnSpc>
              <a:spcAft>
                <a:spcPts val="1060"/>
              </a:spcAft>
            </a:pPr>
            <a:r>
              <a:rPr b="1" lang="en-US" sz="2400" spc="-1" strike="noStrike">
                <a:solidFill>
                  <a:srgbClr val="050505"/>
                </a:solidFill>
                <a:latin typeface="Arial"/>
                <a:ea typeface="DejaVu Sans"/>
              </a:rPr>
              <a:t> </a:t>
            </a:r>
            <a:r>
              <a:rPr b="1" lang="en-US" sz="2400" spc="-1" strike="noStrike">
                <a:solidFill>
                  <a:srgbClr val="050505"/>
                </a:solidFill>
                <a:latin typeface="Arial"/>
                <a:ea typeface="DejaVu Sans"/>
              </a:rPr>
              <a:t>PBFT Implementation Comparison</a:t>
            </a:r>
            <a:endParaRPr b="0" lang="en-US" sz="2400" spc="-1" strike="noStrike">
              <a:latin typeface="Arial"/>
            </a:endParaRPr>
          </a:p>
        </p:txBody>
      </p:sp>
      <p:sp>
        <p:nvSpPr>
          <p:cNvPr id="288" name="CustomShape 2"/>
          <p:cNvSpPr/>
          <p:nvPr/>
        </p:nvSpPr>
        <p:spPr>
          <a:xfrm>
            <a:off x="7040880" y="822960"/>
            <a:ext cx="2739240" cy="3745080"/>
          </a:xfrm>
          <a:prstGeom prst="rect">
            <a:avLst/>
          </a:prstGeom>
          <a:noFill/>
          <a:ln>
            <a:noFill/>
          </a:ln>
        </p:spPr>
        <p:style>
          <a:lnRef idx="0"/>
          <a:fillRef idx="0"/>
          <a:effectRef idx="0"/>
          <a:fontRef idx="minor"/>
        </p:style>
        <p:txBody>
          <a:bodyPr lIns="90000" rIns="90000" tIns="45000" bIns="45000">
            <a:noAutofit/>
          </a:bodyPr>
          <a:p>
            <a:pPr marL="216000" indent="-210960">
              <a:lnSpc>
                <a:spcPct val="100000"/>
              </a:lnSpc>
              <a:buClr>
                <a:srgbClr val="000000"/>
              </a:buClr>
              <a:buSzPct val="45000"/>
              <a:buFont typeface="Wingdings" charset="2"/>
              <a:buChar char=""/>
            </a:pPr>
            <a:r>
              <a:rPr b="0" lang="en-US" sz="1100" spc="-1" strike="noStrike">
                <a:solidFill>
                  <a:srgbClr val="000000"/>
                </a:solidFill>
                <a:latin typeface="Arial"/>
                <a:ea typeface="DejaVu Sans"/>
              </a:rPr>
              <a:t>Sawtooth Simulation has high RAD due to the low performance of python interpreter language and Docker implementation.</a:t>
            </a:r>
            <a:endParaRPr b="0" lang="en-US" sz="1100" spc="-1" strike="noStrike">
              <a:latin typeface="Arial"/>
            </a:endParaRPr>
          </a:p>
          <a:p>
            <a:pPr marL="216000" indent="-210960">
              <a:lnSpc>
                <a:spcPct val="100000"/>
              </a:lnSpc>
              <a:buClr>
                <a:srgbClr val="000000"/>
              </a:buClr>
              <a:buSzPct val="45000"/>
              <a:buFont typeface="Wingdings" charset="2"/>
              <a:buChar char=""/>
            </a:pPr>
            <a:r>
              <a:rPr b="0" lang="en-US" sz="1100" spc="-1" strike="noStrike">
                <a:solidFill>
                  <a:srgbClr val="000000"/>
                </a:solidFill>
                <a:latin typeface="Arial"/>
                <a:ea typeface="DejaVu Sans"/>
              </a:rPr>
              <a:t>Also separation of validator, consensus engine, REST API module and transaction processing builds in communication bottleneck.</a:t>
            </a:r>
            <a:endParaRPr b="0" lang="en-US" sz="1100" spc="-1" strike="noStrike">
              <a:latin typeface="Arial"/>
            </a:endParaRPr>
          </a:p>
          <a:p>
            <a:pPr marL="216000" indent="-210960">
              <a:lnSpc>
                <a:spcPct val="100000"/>
              </a:lnSpc>
              <a:buClr>
                <a:srgbClr val="000000"/>
              </a:buClr>
              <a:buSzPct val="45000"/>
              <a:buFont typeface="Wingdings" charset="2"/>
              <a:buChar char=""/>
            </a:pPr>
            <a:r>
              <a:rPr b="0" lang="en-US" sz="1100" spc="-1" strike="noStrike">
                <a:solidFill>
                  <a:srgbClr val="000000"/>
                </a:solidFill>
                <a:latin typeface="Arial"/>
                <a:ea typeface="DejaVu Sans"/>
              </a:rPr>
              <a:t>PBFT consensus has 4 phases of Pre-Prepare,Prepare,Commit and Round Change which causes high message complexity.</a:t>
            </a:r>
            <a:endParaRPr b="0" lang="en-US" sz="1100" spc="-1" strike="noStrike">
              <a:latin typeface="Arial"/>
            </a:endParaRPr>
          </a:p>
          <a:p>
            <a:pPr marL="216000" indent="-210960">
              <a:lnSpc>
                <a:spcPct val="100000"/>
              </a:lnSpc>
              <a:buClr>
                <a:srgbClr val="000000"/>
              </a:buClr>
              <a:buSzPct val="45000"/>
              <a:buFont typeface="Wingdings" charset="2"/>
              <a:buChar char=""/>
            </a:pPr>
            <a:r>
              <a:rPr b="0" lang="en-US" sz="1100" spc="-1" strike="noStrike">
                <a:solidFill>
                  <a:srgbClr val="000000"/>
                </a:solidFill>
                <a:latin typeface="Arial"/>
                <a:ea typeface="DejaVu Sans"/>
              </a:rPr>
              <a:t>PBFT Gradient is a little higher for simulation due to higher transaction rate and the scalability drop due to increased peers. Each individual gradient plot is quite similar in behaviour respecting the equivalent scalability condition</a:t>
            </a:r>
            <a:endParaRPr b="0" lang="en-US" sz="1100" spc="-1" strike="noStrike">
              <a:latin typeface="Arial"/>
            </a:endParaRPr>
          </a:p>
        </p:txBody>
      </p:sp>
      <p:pic>
        <p:nvPicPr>
          <p:cNvPr id="289" name="" descr=""/>
          <p:cNvPicPr/>
          <p:nvPr/>
        </p:nvPicPr>
        <p:blipFill>
          <a:blip r:embed="rId1"/>
          <a:stretch/>
        </p:blipFill>
        <p:spPr>
          <a:xfrm>
            <a:off x="151200" y="640080"/>
            <a:ext cx="3228840" cy="3228840"/>
          </a:xfrm>
          <a:prstGeom prst="rect">
            <a:avLst/>
          </a:prstGeom>
          <a:ln>
            <a:noFill/>
          </a:ln>
        </p:spPr>
      </p:pic>
      <p:sp>
        <p:nvSpPr>
          <p:cNvPr id="290" name="CustomShape 3"/>
          <p:cNvSpPr/>
          <p:nvPr/>
        </p:nvSpPr>
        <p:spPr>
          <a:xfrm>
            <a:off x="6949440" y="4754880"/>
            <a:ext cx="2922120" cy="31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800" spc="-1" strike="noStrike">
                <a:solidFill>
                  <a:srgbClr val="000000"/>
                </a:solidFill>
                <a:latin typeface="Arial"/>
                <a:ea typeface="DejaVu Sans"/>
              </a:rPr>
              <a:t>* Relative Absolute Difference (RAD) = </a:t>
            </a:r>
            <a:endParaRPr b="0" lang="en-US" sz="800" spc="-1" strike="noStrike">
              <a:latin typeface="Arial"/>
            </a:endParaRPr>
          </a:p>
          <a:p>
            <a:pPr>
              <a:lnSpc>
                <a:spcPct val="100000"/>
              </a:lnSpc>
            </a:pPr>
            <a:r>
              <a:rPr b="1" lang="en-US" sz="800" spc="-1" strike="noStrike">
                <a:solidFill>
                  <a:srgbClr val="000000"/>
                </a:solidFill>
                <a:latin typeface="Arial"/>
                <a:ea typeface="DejaVu Sans"/>
              </a:rPr>
              <a:t>(Simulated Value – Original Value) / Original Value</a:t>
            </a:r>
            <a:endParaRPr b="0" lang="en-US" sz="800" spc="-1" strike="noStrike">
              <a:latin typeface="Arial"/>
            </a:endParaRPr>
          </a:p>
        </p:txBody>
      </p:sp>
      <p:pic>
        <p:nvPicPr>
          <p:cNvPr id="291" name="" descr=""/>
          <p:cNvPicPr/>
          <p:nvPr/>
        </p:nvPicPr>
        <p:blipFill>
          <a:blip r:embed="rId2"/>
          <a:stretch/>
        </p:blipFill>
        <p:spPr>
          <a:xfrm>
            <a:off x="3483720" y="640080"/>
            <a:ext cx="3197160" cy="3197160"/>
          </a:xfrm>
          <a:prstGeom prst="rect">
            <a:avLst/>
          </a:prstGeom>
          <a:ln>
            <a:noFill/>
          </a:ln>
        </p:spPr>
      </p:pic>
      <p:sp>
        <p:nvSpPr>
          <p:cNvPr id="292" name="CustomShape 4"/>
          <p:cNvSpPr/>
          <p:nvPr/>
        </p:nvSpPr>
        <p:spPr>
          <a:xfrm>
            <a:off x="3659040" y="4802760"/>
            <a:ext cx="2922120" cy="31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800" spc="-1" strike="noStrike">
                <a:solidFill>
                  <a:srgbClr val="000000"/>
                </a:solidFill>
                <a:latin typeface="Arial"/>
                <a:ea typeface="DejaVu Sans"/>
              </a:rPr>
              <a:t>* Scalability Gradient (SG) = </a:t>
            </a:r>
            <a:endParaRPr b="0" lang="en-US" sz="800" spc="-1" strike="noStrike">
              <a:latin typeface="Arial"/>
            </a:endParaRPr>
          </a:p>
          <a:p>
            <a:pPr>
              <a:lnSpc>
                <a:spcPct val="100000"/>
              </a:lnSpc>
            </a:pPr>
            <a:r>
              <a:rPr b="1" lang="en-US" sz="800" spc="-1" strike="noStrike">
                <a:solidFill>
                  <a:srgbClr val="000000"/>
                </a:solidFill>
                <a:latin typeface="Arial"/>
                <a:ea typeface="DejaVu Sans"/>
              </a:rPr>
              <a:t>(Previous Value – Current Value) / Current Value</a:t>
            </a:r>
            <a:endParaRPr b="0" lang="en-US" sz="800" spc="-1" strike="noStrike">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9" name="CustomShape 1"/>
          <p:cNvSpPr/>
          <p:nvPr/>
        </p:nvSpPr>
        <p:spPr>
          <a:xfrm>
            <a:off x="1620000" y="216000"/>
            <a:ext cx="5964480" cy="419040"/>
          </a:xfrm>
          <a:prstGeom prst="rect">
            <a:avLst/>
          </a:prstGeom>
          <a:noFill/>
          <a:ln>
            <a:noFill/>
          </a:ln>
        </p:spPr>
        <p:style>
          <a:lnRef idx="0"/>
          <a:fillRef idx="0"/>
          <a:effectRef idx="0"/>
          <a:fontRef idx="minor"/>
        </p:style>
        <p:txBody>
          <a:bodyPr lIns="0" rIns="0" tIns="0" bIns="0" anchor="ctr">
            <a:noAutofit/>
          </a:bodyPr>
          <a:p>
            <a:pPr marL="111240">
              <a:lnSpc>
                <a:spcPct val="100000"/>
              </a:lnSpc>
              <a:spcAft>
                <a:spcPts val="1060"/>
              </a:spcAft>
            </a:pPr>
            <a:r>
              <a:rPr b="1" lang="en-US" sz="2400" spc="-1" strike="noStrike">
                <a:solidFill>
                  <a:srgbClr val="050505"/>
                </a:solidFill>
                <a:latin typeface="Arial"/>
                <a:ea typeface="DejaVu Sans"/>
              </a:rPr>
              <a:t>Feedback</a:t>
            </a:r>
            <a:endParaRPr b="0" lang="en-US" sz="2400" spc="-1" strike="noStrike">
              <a:latin typeface="Arial"/>
            </a:endParaRPr>
          </a:p>
        </p:txBody>
      </p:sp>
      <p:sp>
        <p:nvSpPr>
          <p:cNvPr id="530" name="CustomShape 2"/>
          <p:cNvSpPr/>
          <p:nvPr/>
        </p:nvSpPr>
        <p:spPr>
          <a:xfrm>
            <a:off x="1371600" y="822960"/>
            <a:ext cx="7493040" cy="3668760"/>
          </a:xfrm>
          <a:prstGeom prst="rect">
            <a:avLst/>
          </a:prstGeom>
          <a:noFill/>
          <a:ln>
            <a:noFill/>
          </a:ln>
        </p:spPr>
        <p:style>
          <a:lnRef idx="0"/>
          <a:fillRef idx="0"/>
          <a:effectRef idx="0"/>
          <a:fontRef idx="minor"/>
        </p:style>
      </p:sp>
      <p:sp>
        <p:nvSpPr>
          <p:cNvPr id="531" name="CustomShape 3"/>
          <p:cNvSpPr/>
          <p:nvPr/>
        </p:nvSpPr>
        <p:spPr>
          <a:xfrm>
            <a:off x="1213920" y="560160"/>
            <a:ext cx="8441640" cy="58503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Arial"/>
                <a:ea typeface="DejaVu Sans"/>
              </a:rPr>
              <a:t>M . Verdier:</a:t>
            </a:r>
            <a:endParaRPr b="0" lang="en-US" sz="1800" spc="-1" strike="noStrike">
              <a:latin typeface="Arial"/>
            </a:endParaRPr>
          </a:p>
          <a:p>
            <a:pPr marL="343080" indent="-340920">
              <a:lnSpc>
                <a:spcPct val="100000"/>
              </a:lnSpc>
              <a:buClr>
                <a:srgbClr val="000000"/>
              </a:buClr>
              <a:buFont typeface="StarSymbol"/>
              <a:buAutoNum type="arabicParenR"/>
            </a:pPr>
            <a:r>
              <a:rPr b="1" lang="fr-FR" sz="1800" spc="-1" strike="noStrike">
                <a:solidFill>
                  <a:srgbClr val="000000"/>
                </a:solidFill>
                <a:latin typeface="Arial"/>
                <a:ea typeface="DejaVu Sans"/>
              </a:rPr>
              <a:t>Hashing: </a:t>
            </a:r>
            <a:r>
              <a:rPr b="0" lang="fr-FR" sz="1800" spc="-1" strike="noStrike">
                <a:solidFill>
                  <a:srgbClr val="000000"/>
                </a:solidFill>
                <a:latin typeface="Arial"/>
                <a:ea typeface="DejaVu Sans"/>
              </a:rPr>
              <a:t>Cite more and verify the performance</a:t>
            </a:r>
            <a:endParaRPr b="0" lang="en-US" sz="1800" spc="-1" strike="noStrike">
              <a:latin typeface="Arial"/>
            </a:endParaRPr>
          </a:p>
          <a:p>
            <a:pPr marL="343080" indent="-340920">
              <a:lnSpc>
                <a:spcPct val="100000"/>
              </a:lnSpc>
              <a:buClr>
                <a:srgbClr val="000000"/>
              </a:buClr>
              <a:buFont typeface="StarSymbol"/>
              <a:buAutoNum type="arabicParenR"/>
            </a:pPr>
            <a:r>
              <a:rPr b="0" lang="fr-FR" sz="1800" spc="-1" strike="noStrike">
                <a:solidFill>
                  <a:srgbClr val="000000"/>
                </a:solidFill>
                <a:latin typeface="Arial"/>
                <a:ea typeface="DejaVu Sans"/>
              </a:rPr>
              <a:t>Langage de Development: Rust</a:t>
            </a:r>
            <a:endParaRPr b="0" lang="en-US" sz="1800" spc="-1" strike="noStrike">
              <a:latin typeface="Arial"/>
            </a:endParaRPr>
          </a:p>
          <a:p>
            <a:pPr marL="343080" indent="-340920">
              <a:lnSpc>
                <a:spcPct val="100000"/>
              </a:lnSpc>
              <a:buClr>
                <a:srgbClr val="000000"/>
              </a:buClr>
              <a:buFont typeface="StarSymbol"/>
              <a:buAutoNum type="arabicParenR"/>
            </a:pPr>
            <a:r>
              <a:rPr b="0" lang="fr-FR" sz="1800" spc="-1" strike="noStrike">
                <a:solidFill>
                  <a:srgbClr val="000000"/>
                </a:solidFill>
                <a:latin typeface="Arial"/>
                <a:ea typeface="DejaVu Sans"/>
              </a:rPr>
              <a:t>Mesh --&gt; Change to Full Connected Mesh</a:t>
            </a:r>
            <a:endParaRPr b="0" lang="en-US" sz="1800" spc="-1" strike="noStrike">
              <a:latin typeface="Arial"/>
            </a:endParaRPr>
          </a:p>
          <a:p>
            <a:pPr marL="343080" indent="-340920">
              <a:lnSpc>
                <a:spcPct val="100000"/>
              </a:lnSpc>
              <a:buClr>
                <a:srgbClr val="000000"/>
              </a:buClr>
              <a:buFont typeface="StarSymbol"/>
              <a:buAutoNum type="arabicParenR"/>
            </a:pPr>
            <a:r>
              <a:rPr b="0" lang="fr-FR" sz="1800" spc="-1" strike="noStrike">
                <a:solidFill>
                  <a:srgbClr val="000000"/>
                </a:solidFill>
                <a:latin typeface="Arial"/>
                <a:ea typeface="DejaVu Sans"/>
              </a:rPr>
              <a:t>Scalability Gradient -</a:t>
            </a:r>
            <a:r>
              <a:rPr b="0" lang="fr-FR" sz="1800" spc="-1" strike="noStrike">
                <a:solidFill>
                  <a:srgbClr val="000000"/>
                </a:solidFill>
                <a:latin typeface="Wingdings"/>
                <a:ea typeface="DejaVu Sans"/>
              </a:rPr>
              <a:t></a:t>
            </a:r>
            <a:r>
              <a:rPr b="0" lang="fr-FR" sz="1800" spc="-1" strike="noStrike">
                <a:solidFill>
                  <a:srgbClr val="000000"/>
                </a:solidFill>
                <a:latin typeface="Arial"/>
                <a:ea typeface="DejaVu Sans"/>
              </a:rPr>
              <a:t> ?? To Change, Not Representative</a:t>
            </a:r>
            <a:endParaRPr b="0" lang="en-US" sz="1800" spc="-1" strike="noStrike">
              <a:latin typeface="Arial"/>
            </a:endParaRPr>
          </a:p>
          <a:p>
            <a:pPr marL="343080" indent="-340920">
              <a:lnSpc>
                <a:spcPct val="100000"/>
              </a:lnSpc>
              <a:buClr>
                <a:srgbClr val="000000"/>
              </a:buClr>
              <a:buFont typeface="StarSymbol"/>
              <a:buAutoNum type="arabicParenR"/>
            </a:pPr>
            <a:r>
              <a:rPr b="0" lang="fr-FR" sz="1800" spc="-1" strike="noStrike">
                <a:solidFill>
                  <a:srgbClr val="000000"/>
                </a:solidFill>
                <a:latin typeface="Arial"/>
                <a:ea typeface="DejaVu Sans"/>
              </a:rPr>
              <a:t>PBFT Nature Article : To discuss in grand detail and verify if there are any corrections.</a:t>
            </a:r>
            <a:endParaRPr b="0" lang="en-US" sz="1800" spc="-1" strike="noStrike">
              <a:latin typeface="Arial"/>
            </a:endParaRPr>
          </a:p>
          <a:p>
            <a:pPr marL="343080" indent="-340920">
              <a:lnSpc>
                <a:spcPct val="100000"/>
              </a:lnSpc>
              <a:buClr>
                <a:srgbClr val="000000"/>
              </a:buClr>
              <a:buFont typeface="StarSymbol"/>
              <a:buAutoNum type="arabicParenR"/>
            </a:pPr>
            <a:r>
              <a:rPr b="0" lang="fr-FR" sz="1800" spc="-1" strike="noStrike">
                <a:solidFill>
                  <a:srgbClr val="000000"/>
                </a:solidFill>
                <a:latin typeface="Arial"/>
                <a:ea typeface="DejaVu Sans"/>
              </a:rPr>
              <a:t>Optimum Quorum No? How and What? Refer fpc ??????///////</a:t>
            </a:r>
            <a:endParaRPr b="0" lang="en-US" sz="1800" spc="-1" strike="noStrike">
              <a:latin typeface="Arial"/>
            </a:endParaRPr>
          </a:p>
          <a:p>
            <a:pPr marL="343080" indent="-340920">
              <a:lnSpc>
                <a:spcPct val="100000"/>
              </a:lnSpc>
              <a:buClr>
                <a:srgbClr val="000000"/>
              </a:buClr>
              <a:buFont typeface="StarSymbol"/>
              <a:buAutoNum type="arabicParenR"/>
            </a:pPr>
            <a:r>
              <a:rPr b="0" lang="fr-FR" sz="1800" spc="-1" strike="noStrike">
                <a:solidFill>
                  <a:srgbClr val="000000"/>
                </a:solidFill>
                <a:latin typeface="Arial"/>
                <a:ea typeface="DejaVu Sans"/>
              </a:rPr>
              <a:t>Profondément Etudier – SubEpoch Change – Explain well?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fr-FR" sz="1800" spc="-1" strike="noStrike">
                <a:solidFill>
                  <a:srgbClr val="000000"/>
                </a:solidFill>
                <a:latin typeface="Arial"/>
                <a:ea typeface="DejaVu Sans"/>
              </a:rPr>
              <a:t>To Look:</a:t>
            </a:r>
            <a:endParaRPr b="0" lang="en-US" sz="1800" spc="-1" strike="noStrike">
              <a:latin typeface="Arial"/>
            </a:endParaRPr>
          </a:p>
          <a:p>
            <a:pPr marL="343080" indent="-340920">
              <a:lnSpc>
                <a:spcPct val="100000"/>
              </a:lnSpc>
              <a:buClr>
                <a:srgbClr val="000000"/>
              </a:buClr>
              <a:buFont typeface="StarSymbol"/>
              <a:buAutoNum type="arabicParenR"/>
            </a:pPr>
            <a:r>
              <a:rPr b="0" lang="fr-FR" sz="1800" spc="-1" strike="noStrike" u="sng">
                <a:solidFill>
                  <a:srgbClr val="0000ff"/>
                </a:solidFill>
                <a:uFillTx/>
                <a:latin typeface="Arial"/>
                <a:ea typeface="DejaVu Sans"/>
                <a:hlinkClick r:id="rId1"/>
              </a:rPr>
              <a:t>https://www.mdpi.com/2076-3417/11/20/9372</a:t>
            </a:r>
            <a:endParaRPr b="0" lang="en-US" sz="1800" spc="-1" strike="noStrike">
              <a:latin typeface="Arial"/>
            </a:endParaRPr>
          </a:p>
          <a:p>
            <a:pPr marL="343080" indent="-340920">
              <a:lnSpc>
                <a:spcPct val="100000"/>
              </a:lnSpc>
              <a:buClr>
                <a:srgbClr val="000000"/>
              </a:buClr>
              <a:buFont typeface="StarSymbol"/>
              <a:buAutoNum type="arabicParenR"/>
            </a:pPr>
            <a:r>
              <a:rPr b="0" lang="en-US" sz="1800" spc="-1" strike="noStrike">
                <a:solidFill>
                  <a:srgbClr val="000000"/>
                </a:solidFill>
                <a:latin typeface="Arial"/>
                <a:ea typeface="DejaVu Sans"/>
              </a:rPr>
              <a:t>A Coordination Technique for Improving Scalability</a:t>
            </a:r>
            <a:br/>
            <a:r>
              <a:rPr b="0" lang="en-US" sz="1800" spc="-1" strike="noStrike">
                <a:solidFill>
                  <a:srgbClr val="000000"/>
                </a:solidFill>
                <a:latin typeface="Arial"/>
                <a:ea typeface="DejaVu Sans"/>
              </a:rPr>
              <a:t>of Byzantine Fault-Tolerant Consensus</a:t>
            </a:r>
            <a:endParaRPr b="0" lang="en-US" sz="1800" spc="-1" strike="noStrike">
              <a:latin typeface="Arial"/>
            </a:endParaRPr>
          </a:p>
          <a:p>
            <a:pPr marL="343080" indent="-340920">
              <a:lnSpc>
                <a:spcPct val="100000"/>
              </a:lnSpc>
              <a:buClr>
                <a:srgbClr val="000000"/>
              </a:buClr>
              <a:buFont typeface="StarSymbol"/>
              <a:buAutoNum type="arabicParenR"/>
            </a:pPr>
            <a:r>
              <a:rPr b="0" lang="fr-FR" sz="1800" spc="-1" strike="noStrike" u="sng">
                <a:solidFill>
                  <a:srgbClr val="0000ff"/>
                </a:solidFill>
                <a:uFillTx/>
                <a:latin typeface="Arial"/>
                <a:ea typeface="DejaVu Sans"/>
                <a:hlinkClick r:id="rId2"/>
              </a:rPr>
              <a:t>https://www.researchgate.net/publication/346520550_A_Scalable_Multi-layer_PBFT_Consensus_for_Blockchain</a:t>
            </a:r>
            <a:endParaRPr b="0" lang="en-US" sz="1800" spc="-1" strike="noStrike">
              <a:latin typeface="Arial"/>
            </a:endParaRPr>
          </a:p>
          <a:p>
            <a:pPr marL="343080" indent="-340920">
              <a:lnSpc>
                <a:spcPct val="100000"/>
              </a:lnSpc>
              <a:buClr>
                <a:srgbClr val="000000"/>
              </a:buClr>
              <a:buFont typeface="StarSymbol"/>
              <a:buAutoNum type="arabicParenR"/>
            </a:pPr>
            <a:r>
              <a:rPr b="0" lang="fr-FR" sz="1800" spc="-1" strike="noStrike">
                <a:solidFill>
                  <a:srgbClr val="000000"/>
                </a:solidFill>
                <a:latin typeface="Arial"/>
                <a:ea typeface="DejaVu Sans"/>
              </a:rPr>
              <a:t>Phragmen Voting</a:t>
            </a:r>
            <a:endParaRPr b="0" lang="en-US" sz="1800" spc="-1" strike="noStrike">
              <a:latin typeface="Arial"/>
            </a:endParaRPr>
          </a:p>
          <a:p>
            <a:pPr marL="343080" indent="-340920">
              <a:lnSpc>
                <a:spcPct val="100000"/>
              </a:lnSpc>
              <a:buClr>
                <a:srgbClr val="000000"/>
              </a:buClr>
              <a:buFont typeface="StarSymbol"/>
              <a:buAutoNum type="arabicParenR"/>
            </a:pPr>
            <a:r>
              <a:rPr b="0" lang="fr-FR" sz="1800" spc="-1" strike="noStrike">
                <a:solidFill>
                  <a:srgbClr val="000000"/>
                </a:solidFill>
                <a:latin typeface="Arial"/>
                <a:ea typeface="DejaVu Sans"/>
              </a:rPr>
              <a:t>Taxonomy , Greedy Heuristic, Network Partition resilience (star fish property) ?</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
        <p:nvSpPr>
          <p:cNvPr id="532" name="TextShape 4"/>
          <p:cNvSpPr txBox="1"/>
          <p:nvPr/>
        </p:nvSpPr>
        <p:spPr>
          <a:xfrm>
            <a:off x="3657600" y="3383280"/>
            <a:ext cx="2907000" cy="346680"/>
          </a:xfrm>
          <a:prstGeom prst="rect">
            <a:avLst/>
          </a:prstGeom>
          <a:noFill/>
          <a:ln>
            <a:noFill/>
          </a:ln>
        </p:spPr>
        <p:txBody>
          <a:bodyPr lIns="90000" rIns="90000" tIns="45000" bIns="45000">
            <a:noAutofit/>
          </a:bodyPr>
          <a:p>
            <a:r>
              <a:rPr b="0" lang="en-US" sz="1800" spc="-1" strike="noStrike">
                <a:latin typeface="Arial"/>
              </a:rPr>
              <a:t>\ref{Simulator Deployment}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3" name="CustomShape 1"/>
          <p:cNvSpPr/>
          <p:nvPr/>
        </p:nvSpPr>
        <p:spPr>
          <a:xfrm>
            <a:off x="1620000" y="216000"/>
            <a:ext cx="5964480" cy="419040"/>
          </a:xfrm>
          <a:prstGeom prst="rect">
            <a:avLst/>
          </a:prstGeom>
          <a:noFill/>
          <a:ln>
            <a:noFill/>
          </a:ln>
        </p:spPr>
        <p:style>
          <a:lnRef idx="0"/>
          <a:fillRef idx="0"/>
          <a:effectRef idx="0"/>
          <a:fontRef idx="minor"/>
        </p:style>
        <p:txBody>
          <a:bodyPr lIns="0" rIns="0" tIns="0" bIns="0" anchor="ctr">
            <a:noAutofit/>
          </a:bodyPr>
          <a:p>
            <a:pPr marL="111240">
              <a:lnSpc>
                <a:spcPct val="100000"/>
              </a:lnSpc>
              <a:spcAft>
                <a:spcPts val="1060"/>
              </a:spcAft>
            </a:pPr>
            <a:r>
              <a:rPr b="1" lang="en-US" sz="2400" spc="-1" strike="noStrike">
                <a:solidFill>
                  <a:srgbClr val="050505"/>
                </a:solidFill>
                <a:latin typeface="Arial"/>
                <a:ea typeface="DejaVu Sans"/>
              </a:rPr>
              <a:t>Feedback</a:t>
            </a:r>
            <a:endParaRPr b="0" lang="en-US" sz="2400" spc="-1" strike="noStrike">
              <a:latin typeface="Arial"/>
            </a:endParaRPr>
          </a:p>
        </p:txBody>
      </p:sp>
      <p:sp>
        <p:nvSpPr>
          <p:cNvPr id="534" name="CustomShape 2"/>
          <p:cNvSpPr/>
          <p:nvPr/>
        </p:nvSpPr>
        <p:spPr>
          <a:xfrm>
            <a:off x="1371600" y="822960"/>
            <a:ext cx="7493040" cy="3668760"/>
          </a:xfrm>
          <a:prstGeom prst="rect">
            <a:avLst/>
          </a:prstGeom>
          <a:noFill/>
          <a:ln>
            <a:noFill/>
          </a:ln>
        </p:spPr>
        <p:style>
          <a:lnRef idx="0"/>
          <a:fillRef idx="0"/>
          <a:effectRef idx="0"/>
          <a:fontRef idx="minor"/>
        </p:style>
      </p:sp>
      <p:sp>
        <p:nvSpPr>
          <p:cNvPr id="535" name="CustomShape 3"/>
          <p:cNvSpPr/>
          <p:nvPr/>
        </p:nvSpPr>
        <p:spPr>
          <a:xfrm>
            <a:off x="1213920" y="560160"/>
            <a:ext cx="8441640" cy="228420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en-US" sz="1800" spc="-1" strike="noStrike">
              <a:latin typeface="Arial"/>
            </a:endParaRPr>
          </a:p>
          <a:p>
            <a:pPr marL="343080" indent="-340920">
              <a:lnSpc>
                <a:spcPct val="100000"/>
              </a:lnSpc>
              <a:buClr>
                <a:srgbClr val="000000"/>
              </a:buClr>
              <a:buFont typeface="StarSymbol"/>
              <a:buAutoNum type="arabicParenR"/>
            </a:pPr>
            <a:r>
              <a:rPr b="0" lang="fr-FR" sz="1800" spc="-1" strike="noStrike">
                <a:solidFill>
                  <a:srgbClr val="000000"/>
                </a:solidFill>
                <a:latin typeface="Arial"/>
                <a:ea typeface="DejaVu Sans"/>
              </a:rPr>
              <a:t>13) Reattachement | Equivocation refer</a:t>
            </a:r>
            <a:endParaRPr b="0" lang="en-US" sz="1800" spc="-1" strike="noStrike">
              <a:latin typeface="Arial"/>
            </a:endParaRPr>
          </a:p>
          <a:p>
            <a:pPr>
              <a:lnSpc>
                <a:spcPct val="100000"/>
              </a:lnSpc>
            </a:pPr>
            <a:r>
              <a:rPr b="0" lang="fr-FR" sz="1800" spc="-1" strike="noStrike">
                <a:solidFill>
                  <a:srgbClr val="000000"/>
                </a:solidFill>
                <a:latin typeface="Arial"/>
                <a:ea typeface="DejaVu Sans"/>
              </a:rPr>
              <a:t>14 ) Hybrid Consensus : CASPER FFG | The Ghost protocol in Ethereum is (Greedy Heaviest Observed Subtree) </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pic>
        <p:nvPicPr>
          <p:cNvPr id="536" name="" descr=""/>
          <p:cNvPicPr/>
          <p:nvPr/>
        </p:nvPicPr>
        <p:blipFill>
          <a:blip r:embed="rId1"/>
          <a:stretch/>
        </p:blipFill>
        <p:spPr>
          <a:xfrm>
            <a:off x="4754520" y="2560320"/>
            <a:ext cx="5119920" cy="1644840"/>
          </a:xfrm>
          <a:prstGeom prst="rect">
            <a:avLst/>
          </a:prstGeom>
          <a:ln>
            <a:noFill/>
          </a:ln>
        </p:spPr>
      </p:pic>
      <p:pic>
        <p:nvPicPr>
          <p:cNvPr id="537" name="" descr=""/>
          <p:cNvPicPr/>
          <p:nvPr/>
        </p:nvPicPr>
        <p:blipFill>
          <a:blip r:embed="rId2"/>
          <a:stretch/>
        </p:blipFill>
        <p:spPr>
          <a:xfrm>
            <a:off x="274320" y="2319480"/>
            <a:ext cx="4205160" cy="211320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CustomShape 1"/>
          <p:cNvSpPr/>
          <p:nvPr/>
        </p:nvSpPr>
        <p:spPr>
          <a:xfrm>
            <a:off x="1620000" y="216000"/>
            <a:ext cx="5964480" cy="419040"/>
          </a:xfrm>
          <a:prstGeom prst="rect">
            <a:avLst/>
          </a:prstGeom>
          <a:noFill/>
          <a:ln>
            <a:noFill/>
          </a:ln>
        </p:spPr>
        <p:style>
          <a:lnRef idx="0"/>
          <a:fillRef idx="0"/>
          <a:effectRef idx="0"/>
          <a:fontRef idx="minor"/>
        </p:style>
        <p:txBody>
          <a:bodyPr lIns="0" rIns="0" tIns="0" bIns="0" anchor="ctr">
            <a:noAutofit/>
          </a:bodyPr>
          <a:p>
            <a:pPr>
              <a:lnSpc>
                <a:spcPct val="100000"/>
              </a:lnSpc>
              <a:spcAft>
                <a:spcPts val="1060"/>
              </a:spcAft>
            </a:pPr>
            <a:r>
              <a:rPr b="1" lang="en-US" sz="2400" spc="-1" strike="noStrike">
                <a:solidFill>
                  <a:srgbClr val="050505"/>
                </a:solidFill>
                <a:latin typeface="Arial"/>
                <a:ea typeface="DejaVu Sans"/>
              </a:rPr>
              <a:t> </a:t>
            </a:r>
            <a:r>
              <a:rPr b="1" lang="en-US" sz="2400" spc="-1" strike="noStrike">
                <a:solidFill>
                  <a:srgbClr val="050505"/>
                </a:solidFill>
                <a:latin typeface="Arial"/>
                <a:ea typeface="DejaVu Sans"/>
              </a:rPr>
              <a:t>PBFT Implementation Comparison</a:t>
            </a:r>
            <a:endParaRPr b="0" lang="en-US" sz="2400" spc="-1" strike="noStrike">
              <a:latin typeface="Arial"/>
            </a:endParaRPr>
          </a:p>
        </p:txBody>
      </p:sp>
      <p:sp>
        <p:nvSpPr>
          <p:cNvPr id="294" name="CustomShape 2"/>
          <p:cNvSpPr/>
          <p:nvPr/>
        </p:nvSpPr>
        <p:spPr>
          <a:xfrm>
            <a:off x="1005840" y="4297680"/>
            <a:ext cx="8044200" cy="454680"/>
          </a:xfrm>
          <a:prstGeom prst="rect">
            <a:avLst/>
          </a:prstGeom>
          <a:noFill/>
          <a:ln>
            <a:noFill/>
          </a:ln>
        </p:spPr>
        <p:style>
          <a:lnRef idx="0"/>
          <a:fillRef idx="0"/>
          <a:effectRef idx="0"/>
          <a:fontRef idx="minor"/>
        </p:style>
        <p:txBody>
          <a:bodyPr lIns="90000" rIns="90000" tIns="45000" bIns="45000">
            <a:noAutofit/>
          </a:bodyPr>
          <a:p>
            <a:pPr>
              <a:lnSpc>
                <a:spcPct val="100000"/>
              </a:lnSpc>
            </a:pPr>
            <a:endParaRPr b="0" lang="en-US" sz="1800" spc="-1" strike="noStrike">
              <a:latin typeface="Arial"/>
            </a:endParaRPr>
          </a:p>
          <a:p>
            <a:pPr marL="432000" indent="-321480">
              <a:lnSpc>
                <a:spcPct val="100000"/>
              </a:lnSpc>
              <a:spcBef>
                <a:spcPts val="1417"/>
              </a:spcBef>
              <a:buClr>
                <a:srgbClr val="000000"/>
              </a:buClr>
              <a:buSzPct val="45000"/>
              <a:buFont typeface="Wingdings" charset="2"/>
              <a:buChar char=""/>
            </a:pPr>
            <a:r>
              <a:rPr b="0" lang="en-US" sz="1300" spc="-1" strike="noStrike" u="sng">
                <a:solidFill>
                  <a:srgbClr val="0000ff"/>
                </a:solidFill>
                <a:uFillTx/>
                <a:latin typeface="Arial"/>
                <a:ea typeface="DejaVu Sans"/>
                <a:hlinkClick r:id="rId1"/>
              </a:rPr>
              <a:t>https://www.nature.com/articles/s41598-022-08587-1</a:t>
            </a:r>
            <a:endParaRPr b="0" lang="en-US" sz="1300" spc="-1" strike="noStrike">
              <a:latin typeface="Arial"/>
            </a:endParaRPr>
          </a:p>
          <a:p>
            <a:pPr marL="432000" indent="-321480">
              <a:lnSpc>
                <a:spcPct val="100000"/>
              </a:lnSpc>
              <a:spcBef>
                <a:spcPts val="1417"/>
              </a:spcBef>
              <a:buClr>
                <a:srgbClr val="000000"/>
              </a:buClr>
              <a:buSzPct val="45000"/>
              <a:buFont typeface="Wingdings" charset="2"/>
              <a:buChar char=""/>
            </a:pPr>
            <a:r>
              <a:rPr b="0" lang="en-US" sz="1300" spc="-1" strike="noStrike">
                <a:solidFill>
                  <a:srgbClr val="000000"/>
                </a:solidFill>
                <a:latin typeface="Arial"/>
                <a:ea typeface="DejaVu Sans"/>
              </a:rPr>
              <a:t>Improved PBFT algorithm for high-frequency trading scenarios of alliance blockchain</a:t>
            </a:r>
            <a:endParaRPr b="0" lang="en-US" sz="1300" spc="-1" strike="noStrike">
              <a:latin typeface="Arial"/>
            </a:endParaRPr>
          </a:p>
        </p:txBody>
      </p:sp>
      <p:pic>
        <p:nvPicPr>
          <p:cNvPr id="295" name="" descr=""/>
          <p:cNvPicPr/>
          <p:nvPr/>
        </p:nvPicPr>
        <p:blipFill>
          <a:blip r:embed="rId2"/>
          <a:stretch/>
        </p:blipFill>
        <p:spPr>
          <a:xfrm>
            <a:off x="470880" y="791640"/>
            <a:ext cx="3367080" cy="2497680"/>
          </a:xfrm>
          <a:prstGeom prst="rect">
            <a:avLst/>
          </a:prstGeom>
          <a:ln>
            <a:noFill/>
          </a:ln>
        </p:spPr>
      </p:pic>
      <p:sp>
        <p:nvSpPr>
          <p:cNvPr id="296" name="CustomShape 3"/>
          <p:cNvSpPr/>
          <p:nvPr/>
        </p:nvSpPr>
        <p:spPr>
          <a:xfrm>
            <a:off x="4114800" y="731520"/>
            <a:ext cx="5666760" cy="34660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Experiments show that when the number of consensus nodes in the system exceeds 100, the bandwidth consumption and consensus delay will greatly increase, resulting in the inability of PBFT to be applied. In scenes with many nodes. </a:t>
            </a:r>
            <a:endParaRPr b="0" lang="en-US" sz="1000" spc="-1" strike="noStrike">
              <a:latin typeface="Arial"/>
            </a:endParaRPr>
          </a:p>
          <a:p>
            <a:pPr>
              <a:lnSpc>
                <a:spcPct val="100000"/>
              </a:lnSpc>
            </a:pPr>
            <a:endParaRPr b="0" lang="en-US" sz="1000" spc="-1" strike="noStrike">
              <a:latin typeface="Arial"/>
            </a:endParaRPr>
          </a:p>
          <a:p>
            <a:pPr marL="216000" indent="-213840">
              <a:lnSpc>
                <a:spcPct val="100000"/>
              </a:lnSpc>
              <a:buClr>
                <a:srgbClr val="000000"/>
              </a:buClr>
              <a:buFont typeface="Wingdings" charset="2"/>
              <a:buChar char=""/>
            </a:pPr>
            <a:r>
              <a:rPr b="0" lang="en-US" sz="1000" spc="-1" strike="noStrike">
                <a:solidFill>
                  <a:srgbClr val="000000"/>
                </a:solidFill>
                <a:latin typeface="Arial"/>
                <a:ea typeface="DejaVu Sans"/>
              </a:rPr>
              <a:t>For the PBFT commonly used in alliance blockchains, there are some problems, such as large communication overhead, simple selection of master nodes, and inability to expand and exit nodes dynamically in the network.</a:t>
            </a:r>
            <a:endParaRPr b="0" lang="en-US" sz="1000" spc="-1" strike="noStrike">
              <a:latin typeface="Arial"/>
            </a:endParaRPr>
          </a:p>
          <a:p>
            <a:pPr marL="216000" indent="-213840">
              <a:lnSpc>
                <a:spcPct val="100000"/>
              </a:lnSpc>
              <a:buClr>
                <a:srgbClr val="000000"/>
              </a:buClr>
              <a:buFont typeface="Wingdings" charset="2"/>
              <a:buChar char=""/>
            </a:pPr>
            <a:r>
              <a:rPr b="0" lang="en-US" sz="1000" spc="-1" strike="noStrike">
                <a:solidFill>
                  <a:srgbClr val="000000"/>
                </a:solidFill>
                <a:latin typeface="Arial"/>
                <a:ea typeface="DejaVu Sans"/>
              </a:rPr>
              <a:t> </a:t>
            </a:r>
            <a:endParaRPr b="0" lang="en-US" sz="1000" spc="-1" strike="noStrike">
              <a:latin typeface="Arial"/>
            </a:endParaRPr>
          </a:p>
          <a:p>
            <a:pPr marL="216000" indent="-213840">
              <a:lnSpc>
                <a:spcPct val="100000"/>
              </a:lnSpc>
              <a:buClr>
                <a:srgbClr val="000000"/>
              </a:buClr>
              <a:buFont typeface="Wingdings" charset="2"/>
              <a:buChar char=""/>
            </a:pPr>
            <a:r>
              <a:rPr b="0" lang="en-US" sz="1000" spc="-1" strike="noStrike">
                <a:solidFill>
                  <a:srgbClr val="000000"/>
                </a:solidFill>
                <a:latin typeface="Arial"/>
                <a:ea typeface="DejaVu Sans"/>
              </a:rPr>
              <a:t>This paper proposes an improved algorithm tPBFT (trust-based practical Byzantine algorithm), which is suitable for high-frequency trading scenarios of consortium chains. </a:t>
            </a:r>
            <a:endParaRPr b="0" lang="en-US" sz="1000" spc="-1" strike="noStrike">
              <a:latin typeface="Arial"/>
            </a:endParaRPr>
          </a:p>
          <a:p>
            <a:pPr>
              <a:lnSpc>
                <a:spcPct val="100000"/>
              </a:lnSpc>
            </a:pPr>
            <a:endParaRPr b="0" lang="en-US" sz="1000" spc="-1" strike="noStrike">
              <a:latin typeface="Arial"/>
            </a:endParaRPr>
          </a:p>
          <a:p>
            <a:pPr marL="216000" indent="-213840">
              <a:lnSpc>
                <a:spcPct val="100000"/>
              </a:lnSpc>
              <a:buClr>
                <a:srgbClr val="000000"/>
              </a:buClr>
              <a:buFont typeface="Wingdings" charset="2"/>
              <a:buChar char=""/>
            </a:pPr>
            <a:r>
              <a:rPr b="0" lang="en-US" sz="1000" spc="-1" strike="noStrike">
                <a:solidFill>
                  <a:srgbClr val="000000"/>
                </a:solidFill>
                <a:latin typeface="Arial"/>
                <a:ea typeface="DejaVu Sans"/>
              </a:rPr>
              <a:t>By introducing a trust equity scoring mechanism between nodes in the network, the list of consensus nodes can be dynamically adjusted. tPBFT simplifies the pre-prepare stage of the PBFT consensus process, and realizes the verification of the hash transaction list in the reply stage, thereby reducing the interaction overhead between network nodes. </a:t>
            </a:r>
            <a:endParaRPr b="0" lang="en-US" sz="1000" spc="-1" strike="noStrike">
              <a:latin typeface="Arial"/>
            </a:endParaRPr>
          </a:p>
          <a:p>
            <a:pPr>
              <a:lnSpc>
                <a:spcPct val="100000"/>
              </a:lnSpc>
            </a:pPr>
            <a:endParaRPr b="0" lang="en-US" sz="1000" spc="-1" strike="noStrike">
              <a:latin typeface="Arial"/>
            </a:endParaRPr>
          </a:p>
          <a:p>
            <a:pPr marL="216000" indent="-213840">
              <a:lnSpc>
                <a:spcPct val="100000"/>
              </a:lnSpc>
              <a:buClr>
                <a:srgbClr val="000000"/>
              </a:buClr>
              <a:buFont typeface="Wingdings" charset="2"/>
              <a:buChar char=""/>
            </a:pPr>
            <a:r>
              <a:rPr b="0" lang="en-US" sz="1000" spc="-1" strike="noStrike">
                <a:solidFill>
                  <a:srgbClr val="000000"/>
                </a:solidFill>
                <a:latin typeface="Arial"/>
                <a:ea typeface="DejaVu Sans"/>
              </a:rPr>
              <a:t>Theoretical analysis and experiments show that when the number of nodes in the network is greater than 30, with the further increase of the number of nodes, the improved tPBFT algorithm has a relatively large performance in terms of node communication overhead, consensus efficiency and scalability outperforms the PBFT algorithm.</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CustomShape 1"/>
          <p:cNvSpPr/>
          <p:nvPr/>
        </p:nvSpPr>
        <p:spPr>
          <a:xfrm>
            <a:off x="1620000" y="216000"/>
            <a:ext cx="5964480" cy="419040"/>
          </a:xfrm>
          <a:prstGeom prst="rect">
            <a:avLst/>
          </a:prstGeom>
          <a:noFill/>
          <a:ln>
            <a:noFill/>
          </a:ln>
        </p:spPr>
        <p:style>
          <a:lnRef idx="0"/>
          <a:fillRef idx="0"/>
          <a:effectRef idx="0"/>
          <a:fontRef idx="minor"/>
        </p:style>
        <p:txBody>
          <a:bodyPr lIns="0" rIns="0" tIns="0" bIns="0" anchor="ctr">
            <a:noAutofit/>
          </a:bodyPr>
          <a:p>
            <a:pPr>
              <a:lnSpc>
                <a:spcPct val="100000"/>
              </a:lnSpc>
              <a:spcAft>
                <a:spcPts val="1060"/>
              </a:spcAft>
            </a:pPr>
            <a:r>
              <a:rPr b="1" lang="en-US" sz="2400" spc="-1" strike="noStrike">
                <a:solidFill>
                  <a:srgbClr val="050505"/>
                </a:solidFill>
                <a:latin typeface="Arial"/>
                <a:ea typeface="DejaVu Sans"/>
              </a:rPr>
              <a:t> </a:t>
            </a:r>
            <a:r>
              <a:rPr b="1" lang="en-US" sz="2400" spc="-1" strike="noStrike">
                <a:solidFill>
                  <a:srgbClr val="050505"/>
                </a:solidFill>
                <a:latin typeface="Arial"/>
                <a:ea typeface="DejaVu Sans"/>
              </a:rPr>
              <a:t>IBFT Implementation Comparison</a:t>
            </a:r>
            <a:endParaRPr b="0" lang="en-US" sz="2400" spc="-1" strike="noStrike">
              <a:latin typeface="Arial"/>
            </a:endParaRPr>
          </a:p>
        </p:txBody>
      </p:sp>
      <p:sp>
        <p:nvSpPr>
          <p:cNvPr id="298" name="CustomShape 2"/>
          <p:cNvSpPr/>
          <p:nvPr/>
        </p:nvSpPr>
        <p:spPr>
          <a:xfrm>
            <a:off x="7041600" y="365760"/>
            <a:ext cx="2739240" cy="3836520"/>
          </a:xfrm>
          <a:prstGeom prst="rect">
            <a:avLst/>
          </a:prstGeom>
          <a:noFill/>
          <a:ln>
            <a:noFill/>
          </a:ln>
        </p:spPr>
        <p:style>
          <a:lnRef idx="0"/>
          <a:fillRef idx="0"/>
          <a:effectRef idx="0"/>
          <a:fontRef idx="minor"/>
        </p:style>
        <p:txBody>
          <a:bodyPr lIns="90000" rIns="90000" tIns="45000" bIns="45000">
            <a:noAutofit/>
          </a:bodyPr>
          <a:p>
            <a:pPr marL="216000" indent="-210960">
              <a:lnSpc>
                <a:spcPct val="100000"/>
              </a:lnSpc>
              <a:buClr>
                <a:srgbClr val="000000"/>
              </a:buClr>
              <a:buSzPct val="45000"/>
              <a:buFont typeface="Wingdings" charset="2"/>
              <a:buChar char=""/>
            </a:pPr>
            <a:r>
              <a:rPr b="0" lang="en-US" sz="1100" spc="-1" strike="noStrike">
                <a:solidFill>
                  <a:srgbClr val="000000"/>
                </a:solidFill>
                <a:latin typeface="Arial"/>
                <a:ea typeface="DejaVu Sans"/>
              </a:rPr>
              <a:t>Besu binary on Analysis has inherent hashing bottleneck which causes the transaction processing to have a uniform scalability performance from 10 nodes. </a:t>
            </a:r>
            <a:endParaRPr b="0" lang="en-US" sz="1100" spc="-1" strike="noStrike">
              <a:latin typeface="Arial"/>
            </a:endParaRPr>
          </a:p>
          <a:p>
            <a:pPr marL="216000" indent="-210960">
              <a:lnSpc>
                <a:spcPct val="100000"/>
              </a:lnSpc>
              <a:buClr>
                <a:srgbClr val="000000"/>
              </a:buClr>
              <a:buSzPct val="45000"/>
              <a:buFont typeface="Wingdings" charset="2"/>
              <a:buChar char=""/>
            </a:pPr>
            <a:r>
              <a:rPr b="0" lang="en-US" sz="1100" spc="-1" strike="noStrike">
                <a:solidFill>
                  <a:srgbClr val="000000"/>
                </a:solidFill>
                <a:latin typeface="Arial"/>
                <a:ea typeface="DejaVu Sans"/>
              </a:rPr>
              <a:t>IBFT has block locking to avoid forks which causes latency and Prepare,Commit, Round Change message complexity.</a:t>
            </a:r>
            <a:endParaRPr b="0" lang="en-US" sz="1100" spc="-1" strike="noStrike">
              <a:latin typeface="Arial"/>
            </a:endParaRPr>
          </a:p>
          <a:p>
            <a:pPr marL="216000" indent="-210960">
              <a:lnSpc>
                <a:spcPct val="100000"/>
              </a:lnSpc>
              <a:buClr>
                <a:srgbClr val="000000"/>
              </a:buClr>
              <a:buSzPct val="45000"/>
              <a:buFont typeface="Wingdings" charset="2"/>
              <a:buChar char=""/>
            </a:pPr>
            <a:r>
              <a:rPr b="0" lang="en-US" sz="1100" spc="-1" strike="noStrike">
                <a:solidFill>
                  <a:srgbClr val="000000"/>
                </a:solidFill>
                <a:latin typeface="Arial"/>
                <a:ea typeface="DejaVu Sans"/>
              </a:rPr>
              <a:t>RAD is little more due to the differences enlisted plus the block stalling more in the client library.</a:t>
            </a:r>
            <a:endParaRPr b="0" lang="en-US" sz="1100" spc="-1" strike="noStrike">
              <a:latin typeface="Arial"/>
            </a:endParaRPr>
          </a:p>
          <a:p>
            <a:pPr marL="216000" indent="-210960">
              <a:lnSpc>
                <a:spcPct val="100000"/>
              </a:lnSpc>
              <a:buClr>
                <a:srgbClr val="000000"/>
              </a:buClr>
              <a:buSzPct val="45000"/>
              <a:buFont typeface="Wingdings" charset="2"/>
              <a:buChar char=""/>
            </a:pPr>
            <a:r>
              <a:rPr b="0" lang="en-US" sz="1100" spc="-1" strike="noStrike">
                <a:solidFill>
                  <a:srgbClr val="000000"/>
                </a:solidFill>
                <a:latin typeface="Arial"/>
                <a:ea typeface="DejaVu Sans"/>
              </a:rPr>
              <a:t>In the gradient plot Besu binary shows a more peek drop from 5 to 10 nodes i.e 420 to 260 whereas in simulation is is less steep 2700 to 1950. In the besu binary implementation the gradient is not much from 15 nodes as it hits the hashing problem added to scalability communication issue around 200.</a:t>
            </a:r>
            <a:endParaRPr b="0" lang="en-US" sz="1100" spc="-1" strike="noStrike">
              <a:latin typeface="Arial"/>
            </a:endParaRPr>
          </a:p>
          <a:p>
            <a:pPr marL="216000" indent="-210960">
              <a:lnSpc>
                <a:spcPct val="100000"/>
              </a:lnSpc>
              <a:buClr>
                <a:srgbClr val="000000"/>
              </a:buClr>
              <a:buSzPct val="45000"/>
              <a:buFont typeface="Wingdings" charset="2"/>
              <a:buChar char=""/>
            </a:pPr>
            <a:r>
              <a:rPr b="0" lang="en-US" sz="1100" spc="-1" strike="noStrike">
                <a:solidFill>
                  <a:srgbClr val="000000"/>
                </a:solidFill>
                <a:latin typeface="Arial"/>
                <a:ea typeface="DejaVu Sans"/>
              </a:rPr>
              <a:t>In the simulator it is a more expected behaviour of gradual drop of transaction finalisation with more nodes.</a:t>
            </a:r>
            <a:endParaRPr b="0" lang="en-US" sz="1100" spc="-1" strike="noStrike">
              <a:latin typeface="Arial"/>
            </a:endParaRPr>
          </a:p>
        </p:txBody>
      </p:sp>
      <p:pic>
        <p:nvPicPr>
          <p:cNvPr id="299" name="" descr=""/>
          <p:cNvPicPr/>
          <p:nvPr/>
        </p:nvPicPr>
        <p:blipFill>
          <a:blip r:embed="rId1"/>
          <a:stretch/>
        </p:blipFill>
        <p:spPr>
          <a:xfrm>
            <a:off x="182880" y="640080"/>
            <a:ext cx="3380040" cy="3380040"/>
          </a:xfrm>
          <a:prstGeom prst="rect">
            <a:avLst/>
          </a:prstGeom>
          <a:ln>
            <a:noFill/>
          </a:ln>
        </p:spPr>
      </p:pic>
      <p:sp>
        <p:nvSpPr>
          <p:cNvPr id="300" name="CustomShape 3"/>
          <p:cNvSpPr/>
          <p:nvPr/>
        </p:nvSpPr>
        <p:spPr>
          <a:xfrm>
            <a:off x="6766560" y="4663800"/>
            <a:ext cx="2922120" cy="31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800" spc="-1" strike="noStrike">
                <a:solidFill>
                  <a:srgbClr val="000000"/>
                </a:solidFill>
                <a:latin typeface="Arial"/>
                <a:ea typeface="DejaVu Sans"/>
              </a:rPr>
              <a:t>* Relative Absolute Difference (RAD) = </a:t>
            </a:r>
            <a:endParaRPr b="0" lang="en-US" sz="800" spc="-1" strike="noStrike">
              <a:latin typeface="Arial"/>
            </a:endParaRPr>
          </a:p>
          <a:p>
            <a:pPr>
              <a:lnSpc>
                <a:spcPct val="100000"/>
              </a:lnSpc>
            </a:pPr>
            <a:r>
              <a:rPr b="1" lang="en-US" sz="800" spc="-1" strike="noStrike">
                <a:solidFill>
                  <a:srgbClr val="000000"/>
                </a:solidFill>
                <a:latin typeface="Arial"/>
                <a:ea typeface="DejaVu Sans"/>
              </a:rPr>
              <a:t>(Simulated Value – Original Value) / Original Value</a:t>
            </a:r>
            <a:endParaRPr b="0" lang="en-US" sz="800" spc="-1" strike="noStrike">
              <a:latin typeface="Arial"/>
            </a:endParaRPr>
          </a:p>
        </p:txBody>
      </p:sp>
      <p:sp>
        <p:nvSpPr>
          <p:cNvPr id="301" name="CustomShape 4"/>
          <p:cNvSpPr/>
          <p:nvPr/>
        </p:nvSpPr>
        <p:spPr>
          <a:xfrm>
            <a:off x="6766560" y="5074200"/>
            <a:ext cx="2922120" cy="544680"/>
          </a:xfrm>
          <a:prstGeom prst="rect">
            <a:avLst/>
          </a:prstGeom>
          <a:noFill/>
          <a:ln>
            <a:noFill/>
          </a:ln>
        </p:spPr>
        <p:style>
          <a:lnRef idx="0"/>
          <a:fillRef idx="0"/>
          <a:effectRef idx="0"/>
          <a:fontRef idx="minor"/>
        </p:style>
      </p:sp>
      <p:pic>
        <p:nvPicPr>
          <p:cNvPr id="302" name="" descr=""/>
          <p:cNvPicPr/>
          <p:nvPr/>
        </p:nvPicPr>
        <p:blipFill>
          <a:blip r:embed="rId2"/>
          <a:stretch/>
        </p:blipFill>
        <p:spPr>
          <a:xfrm>
            <a:off x="3596760" y="638280"/>
            <a:ext cx="3349440" cy="3349440"/>
          </a:xfrm>
          <a:prstGeom prst="rect">
            <a:avLst/>
          </a:prstGeom>
          <a:ln>
            <a:noFill/>
          </a:ln>
        </p:spPr>
      </p:pic>
      <p:sp>
        <p:nvSpPr>
          <p:cNvPr id="303" name="CustomShape 5"/>
          <p:cNvSpPr/>
          <p:nvPr/>
        </p:nvSpPr>
        <p:spPr>
          <a:xfrm>
            <a:off x="3659040" y="4754880"/>
            <a:ext cx="2922120" cy="31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800" spc="-1" strike="noStrike">
                <a:solidFill>
                  <a:srgbClr val="000000"/>
                </a:solidFill>
                <a:latin typeface="Arial"/>
                <a:ea typeface="DejaVu Sans"/>
              </a:rPr>
              <a:t>* Scalability Gradient (SG) = </a:t>
            </a:r>
            <a:endParaRPr b="0" lang="en-US" sz="800" spc="-1" strike="noStrike">
              <a:latin typeface="Arial"/>
            </a:endParaRPr>
          </a:p>
          <a:p>
            <a:pPr>
              <a:lnSpc>
                <a:spcPct val="100000"/>
              </a:lnSpc>
            </a:pPr>
            <a:r>
              <a:rPr b="1" lang="en-US" sz="800" spc="-1" strike="noStrike">
                <a:solidFill>
                  <a:srgbClr val="000000"/>
                </a:solidFill>
                <a:latin typeface="Arial"/>
                <a:ea typeface="DejaVu Sans"/>
              </a:rPr>
              <a:t>(Previous Value – Current Value) / Current Value</a:t>
            </a:r>
            <a:endParaRPr b="0" lang="en-US" sz="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CustomShape 1"/>
          <p:cNvSpPr/>
          <p:nvPr/>
        </p:nvSpPr>
        <p:spPr>
          <a:xfrm>
            <a:off x="1620000" y="216000"/>
            <a:ext cx="5964480" cy="419040"/>
          </a:xfrm>
          <a:prstGeom prst="rect">
            <a:avLst/>
          </a:prstGeom>
          <a:noFill/>
          <a:ln>
            <a:noFill/>
          </a:ln>
        </p:spPr>
        <p:style>
          <a:lnRef idx="0"/>
          <a:fillRef idx="0"/>
          <a:effectRef idx="0"/>
          <a:fontRef idx="minor"/>
        </p:style>
        <p:txBody>
          <a:bodyPr lIns="0" rIns="0" tIns="0" bIns="0" anchor="ctr">
            <a:noAutofit/>
          </a:bodyPr>
          <a:p>
            <a:pPr>
              <a:lnSpc>
                <a:spcPct val="100000"/>
              </a:lnSpc>
              <a:spcAft>
                <a:spcPts val="1060"/>
              </a:spcAft>
            </a:pPr>
            <a:r>
              <a:rPr b="1" lang="en-US" sz="2400" spc="-1" strike="noStrike">
                <a:solidFill>
                  <a:srgbClr val="050505"/>
                </a:solidFill>
                <a:latin typeface="Arial"/>
                <a:ea typeface="DejaVu Sans"/>
              </a:rPr>
              <a:t> </a:t>
            </a:r>
            <a:r>
              <a:rPr b="1" lang="en-US" sz="2400" spc="-1" strike="noStrike">
                <a:solidFill>
                  <a:srgbClr val="050505"/>
                </a:solidFill>
                <a:latin typeface="Arial"/>
                <a:ea typeface="DejaVu Sans"/>
              </a:rPr>
              <a:t>QBFT Implementation Comparison</a:t>
            </a:r>
            <a:endParaRPr b="0" lang="en-US" sz="2400" spc="-1" strike="noStrike">
              <a:latin typeface="Arial"/>
            </a:endParaRPr>
          </a:p>
        </p:txBody>
      </p:sp>
      <p:sp>
        <p:nvSpPr>
          <p:cNvPr id="305" name="CustomShape 2"/>
          <p:cNvSpPr/>
          <p:nvPr/>
        </p:nvSpPr>
        <p:spPr>
          <a:xfrm>
            <a:off x="7223760" y="822960"/>
            <a:ext cx="2739960" cy="4020120"/>
          </a:xfrm>
          <a:prstGeom prst="rect">
            <a:avLst/>
          </a:prstGeom>
          <a:noFill/>
          <a:ln>
            <a:noFill/>
          </a:ln>
        </p:spPr>
        <p:style>
          <a:lnRef idx="0"/>
          <a:fillRef idx="0"/>
          <a:effectRef idx="0"/>
          <a:fontRef idx="minor"/>
        </p:style>
        <p:txBody>
          <a:bodyPr lIns="90000" rIns="90000" tIns="45000" bIns="45000">
            <a:noAutofit/>
          </a:bodyPr>
          <a:p>
            <a:pPr marL="216000" indent="-210960">
              <a:lnSpc>
                <a:spcPct val="100000"/>
              </a:lnSpc>
              <a:buClr>
                <a:srgbClr val="000000"/>
              </a:buClr>
              <a:buSzPct val="45000"/>
              <a:buFont typeface="Wingdings" charset="2"/>
              <a:buChar char=""/>
            </a:pPr>
            <a:r>
              <a:rPr b="0" lang="en-US" sz="1050" spc="-1" strike="noStrike">
                <a:solidFill>
                  <a:srgbClr val="000000"/>
                </a:solidFill>
                <a:latin typeface="Arial"/>
                <a:ea typeface="DejaVu Sans"/>
              </a:rPr>
              <a:t>Besu has inherent hashing bottleneck as already discussed which along with 8 differences has RAD.</a:t>
            </a:r>
            <a:endParaRPr b="0" lang="en-US" sz="1050" spc="-1" strike="noStrike">
              <a:latin typeface="Arial"/>
            </a:endParaRPr>
          </a:p>
          <a:p>
            <a:pPr marL="216000" indent="-210960">
              <a:lnSpc>
                <a:spcPct val="100000"/>
              </a:lnSpc>
              <a:buClr>
                <a:srgbClr val="000000"/>
              </a:buClr>
              <a:buSzPct val="45000"/>
              <a:buFont typeface="Wingdings" charset="2"/>
              <a:buChar char=""/>
            </a:pPr>
            <a:r>
              <a:rPr b="0" lang="en-US" sz="1050" spc="-1" strike="noStrike">
                <a:solidFill>
                  <a:srgbClr val="000000"/>
                </a:solidFill>
                <a:latin typeface="Arial"/>
                <a:ea typeface="DejaVu Sans"/>
              </a:rPr>
              <a:t>QBFT scales well compared to IBFT due to  Lesser message communication steps like Propose,Prepare and Commit with timer based round change.</a:t>
            </a:r>
            <a:endParaRPr b="0" lang="en-US" sz="1050" spc="-1" strike="noStrike">
              <a:latin typeface="Arial"/>
            </a:endParaRPr>
          </a:p>
          <a:p>
            <a:pPr marL="216000" indent="-210960">
              <a:lnSpc>
                <a:spcPct val="100000"/>
              </a:lnSpc>
              <a:buClr>
                <a:srgbClr val="000000"/>
              </a:buClr>
              <a:buSzPct val="45000"/>
              <a:buFont typeface="Wingdings" charset="2"/>
              <a:buChar char=""/>
            </a:pPr>
            <a:r>
              <a:rPr b="0" lang="en-US" sz="1050" spc="-1" strike="noStrike">
                <a:solidFill>
                  <a:srgbClr val="000000"/>
                </a:solidFill>
                <a:latin typeface="Arial"/>
                <a:ea typeface="DejaVu Sans"/>
              </a:rPr>
              <a:t>Transaction rate is comparatively a visible drop in the case of simulation which attributes its high gradience.</a:t>
            </a:r>
            <a:endParaRPr b="0" lang="en-US" sz="1050" spc="-1" strike="noStrike">
              <a:latin typeface="Arial"/>
            </a:endParaRPr>
          </a:p>
          <a:p>
            <a:pPr marL="216000" indent="-210960">
              <a:lnSpc>
                <a:spcPct val="100000"/>
              </a:lnSpc>
              <a:buClr>
                <a:srgbClr val="000000"/>
              </a:buClr>
              <a:buSzPct val="45000"/>
              <a:buFont typeface="Wingdings" charset="2"/>
              <a:buChar char=""/>
            </a:pPr>
            <a:r>
              <a:rPr b="0" lang="en-US" sz="1050" spc="-1" strike="noStrike">
                <a:solidFill>
                  <a:srgbClr val="000000"/>
                </a:solidFill>
                <a:latin typeface="Arial"/>
                <a:ea typeface="DejaVu Sans"/>
              </a:rPr>
              <a:t> </a:t>
            </a:r>
            <a:r>
              <a:rPr b="0" lang="en-US" sz="1050" spc="-1" strike="noStrike">
                <a:solidFill>
                  <a:srgbClr val="000000"/>
                </a:solidFill>
                <a:latin typeface="Arial"/>
                <a:ea typeface="DejaVu Sans"/>
              </a:rPr>
              <a:t>In the case of binary it drops around to 250 from 400 in the interval of 15 to 20 where the communication load due to scalability is higher than the hashing bottleneck.</a:t>
            </a:r>
            <a:endParaRPr b="0" lang="en-US" sz="1050" spc="-1" strike="noStrike">
              <a:latin typeface="Arial"/>
            </a:endParaRPr>
          </a:p>
          <a:p>
            <a:pPr>
              <a:lnSpc>
                <a:spcPct val="100000"/>
              </a:lnSpc>
            </a:pPr>
            <a:endParaRPr b="0" lang="en-US" sz="1050" spc="-1" strike="noStrike">
              <a:latin typeface="Arial"/>
            </a:endParaRPr>
          </a:p>
        </p:txBody>
      </p:sp>
      <p:pic>
        <p:nvPicPr>
          <p:cNvPr id="306" name="" descr=""/>
          <p:cNvPicPr/>
          <p:nvPr/>
        </p:nvPicPr>
        <p:blipFill>
          <a:blip r:embed="rId1"/>
          <a:stretch/>
        </p:blipFill>
        <p:spPr>
          <a:xfrm>
            <a:off x="91440" y="640080"/>
            <a:ext cx="3471480" cy="3471480"/>
          </a:xfrm>
          <a:prstGeom prst="rect">
            <a:avLst/>
          </a:prstGeom>
          <a:ln>
            <a:noFill/>
          </a:ln>
        </p:spPr>
      </p:pic>
      <p:sp>
        <p:nvSpPr>
          <p:cNvPr id="307" name="CustomShape 3"/>
          <p:cNvSpPr/>
          <p:nvPr/>
        </p:nvSpPr>
        <p:spPr>
          <a:xfrm>
            <a:off x="6949440" y="4846320"/>
            <a:ext cx="2922120" cy="31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800" spc="-1" strike="noStrike">
                <a:solidFill>
                  <a:srgbClr val="000000"/>
                </a:solidFill>
                <a:latin typeface="Arial"/>
                <a:ea typeface="DejaVu Sans"/>
              </a:rPr>
              <a:t>* Relative Absolute Difference (RAD) = </a:t>
            </a:r>
            <a:endParaRPr b="0" lang="en-US" sz="800" spc="-1" strike="noStrike">
              <a:latin typeface="Arial"/>
            </a:endParaRPr>
          </a:p>
          <a:p>
            <a:pPr>
              <a:lnSpc>
                <a:spcPct val="100000"/>
              </a:lnSpc>
            </a:pPr>
            <a:r>
              <a:rPr b="1" lang="en-US" sz="800" spc="-1" strike="noStrike">
                <a:solidFill>
                  <a:srgbClr val="000000"/>
                </a:solidFill>
                <a:latin typeface="Arial"/>
                <a:ea typeface="DejaVu Sans"/>
              </a:rPr>
              <a:t>(Simulated Value – Original Value) / Original Value</a:t>
            </a:r>
            <a:endParaRPr b="0" lang="en-US" sz="800" spc="-1" strike="noStrike">
              <a:latin typeface="Arial"/>
            </a:endParaRPr>
          </a:p>
        </p:txBody>
      </p:sp>
      <p:pic>
        <p:nvPicPr>
          <p:cNvPr id="308" name="" descr=""/>
          <p:cNvPicPr/>
          <p:nvPr/>
        </p:nvPicPr>
        <p:blipFill>
          <a:blip r:embed="rId2"/>
          <a:stretch/>
        </p:blipFill>
        <p:spPr>
          <a:xfrm>
            <a:off x="3657600" y="638280"/>
            <a:ext cx="3472560" cy="3472560"/>
          </a:xfrm>
          <a:prstGeom prst="rect">
            <a:avLst/>
          </a:prstGeom>
          <a:ln>
            <a:noFill/>
          </a:ln>
        </p:spPr>
      </p:pic>
      <p:sp>
        <p:nvSpPr>
          <p:cNvPr id="309" name="CustomShape 4"/>
          <p:cNvSpPr/>
          <p:nvPr/>
        </p:nvSpPr>
        <p:spPr>
          <a:xfrm>
            <a:off x="3659040" y="4894200"/>
            <a:ext cx="2922120" cy="31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800" spc="-1" strike="noStrike">
                <a:solidFill>
                  <a:srgbClr val="000000"/>
                </a:solidFill>
                <a:latin typeface="Arial"/>
                <a:ea typeface="DejaVu Sans"/>
              </a:rPr>
              <a:t>* Scalability Gradient (SG) = </a:t>
            </a:r>
            <a:endParaRPr b="0" lang="en-US" sz="800" spc="-1" strike="noStrike">
              <a:latin typeface="Arial"/>
            </a:endParaRPr>
          </a:p>
          <a:p>
            <a:pPr>
              <a:lnSpc>
                <a:spcPct val="100000"/>
              </a:lnSpc>
            </a:pPr>
            <a:r>
              <a:rPr b="1" lang="en-US" sz="800" spc="-1" strike="noStrike">
                <a:solidFill>
                  <a:srgbClr val="000000"/>
                </a:solidFill>
                <a:latin typeface="Arial"/>
                <a:ea typeface="DejaVu Sans"/>
              </a:rPr>
              <a:t>(Previous Value – Current Value) / Current Value</a:t>
            </a:r>
            <a:endParaRPr b="0" lang="en-US" sz="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44819</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2022-09-04T08:57:31Z</dcterms:created>
  <dc:creator/>
  <dc:description/>
  <dc:language>en-US</dc:language>
  <cp:lastModifiedBy/>
  <dcterms:modified xsi:type="dcterms:W3CDTF">2023-03-17T19:11:40Z</dcterms:modified>
  <cp:revision>175</cp:revision>
  <dc:subject/>
  <dc:title>DNA</dc:title>
</cp:coreProperties>
</file>